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6"/>
  </p:notesMasterIdLst>
  <p:handoutMasterIdLst>
    <p:handoutMasterId r:id="rId97"/>
  </p:handoutMasterIdLst>
  <p:sldIdLst>
    <p:sldId id="293" r:id="rId2"/>
    <p:sldId id="259" r:id="rId3"/>
    <p:sldId id="322" r:id="rId4"/>
    <p:sldId id="323" r:id="rId5"/>
    <p:sldId id="294" r:id="rId6"/>
    <p:sldId id="393" r:id="rId7"/>
    <p:sldId id="395" r:id="rId8"/>
    <p:sldId id="394" r:id="rId9"/>
    <p:sldId id="396" r:id="rId10"/>
    <p:sldId id="397" r:id="rId11"/>
    <p:sldId id="398" r:id="rId12"/>
    <p:sldId id="399" r:id="rId13"/>
    <p:sldId id="392" r:id="rId14"/>
    <p:sldId id="321" r:id="rId15"/>
    <p:sldId id="355" r:id="rId16"/>
    <p:sldId id="356" r:id="rId17"/>
    <p:sldId id="357" r:id="rId18"/>
    <p:sldId id="358" r:id="rId19"/>
    <p:sldId id="359" r:id="rId20"/>
    <p:sldId id="354" r:id="rId21"/>
    <p:sldId id="361" r:id="rId22"/>
    <p:sldId id="362" r:id="rId23"/>
    <p:sldId id="363" r:id="rId24"/>
    <p:sldId id="364" r:id="rId25"/>
    <p:sldId id="365" r:id="rId26"/>
    <p:sldId id="366" r:id="rId27"/>
    <p:sldId id="367" r:id="rId28"/>
    <p:sldId id="368" r:id="rId29"/>
    <p:sldId id="369" r:id="rId30"/>
    <p:sldId id="344" r:id="rId31"/>
    <p:sldId id="345" r:id="rId32"/>
    <p:sldId id="402" r:id="rId33"/>
    <p:sldId id="404" r:id="rId34"/>
    <p:sldId id="405" r:id="rId35"/>
    <p:sldId id="406" r:id="rId36"/>
    <p:sldId id="407" r:id="rId37"/>
    <p:sldId id="408" r:id="rId38"/>
    <p:sldId id="409" r:id="rId39"/>
    <p:sldId id="410" r:id="rId40"/>
    <p:sldId id="411" r:id="rId41"/>
    <p:sldId id="412" r:id="rId42"/>
    <p:sldId id="413" r:id="rId43"/>
    <p:sldId id="414" r:id="rId44"/>
    <p:sldId id="415" r:id="rId45"/>
    <p:sldId id="416" r:id="rId46"/>
    <p:sldId id="403" r:id="rId47"/>
    <p:sldId id="346" r:id="rId48"/>
    <p:sldId id="371" r:id="rId49"/>
    <p:sldId id="370" r:id="rId50"/>
    <p:sldId id="372" r:id="rId51"/>
    <p:sldId id="350" r:id="rId52"/>
    <p:sldId id="347" r:id="rId53"/>
    <p:sldId id="348" r:id="rId54"/>
    <p:sldId id="373" r:id="rId55"/>
    <p:sldId id="417" r:id="rId56"/>
    <p:sldId id="418" r:id="rId57"/>
    <p:sldId id="419" r:id="rId58"/>
    <p:sldId id="349"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400" r:id="rId72"/>
    <p:sldId id="401" r:id="rId73"/>
    <p:sldId id="360" r:id="rId74"/>
    <p:sldId id="351" r:id="rId75"/>
    <p:sldId id="297" r:id="rId76"/>
    <p:sldId id="325" r:id="rId77"/>
    <p:sldId id="326" r:id="rId78"/>
    <p:sldId id="327" r:id="rId79"/>
    <p:sldId id="332" r:id="rId80"/>
    <p:sldId id="329" r:id="rId81"/>
    <p:sldId id="330" r:id="rId82"/>
    <p:sldId id="331" r:id="rId83"/>
    <p:sldId id="333" r:id="rId84"/>
    <p:sldId id="334" r:id="rId85"/>
    <p:sldId id="335" r:id="rId86"/>
    <p:sldId id="336" r:id="rId87"/>
    <p:sldId id="337" r:id="rId88"/>
    <p:sldId id="338" r:id="rId89"/>
    <p:sldId id="339" r:id="rId90"/>
    <p:sldId id="340" r:id="rId91"/>
    <p:sldId id="341" r:id="rId92"/>
    <p:sldId id="342" r:id="rId93"/>
    <p:sldId id="343" r:id="rId94"/>
    <p:sldId id="324" r:id="rId95"/>
  </p:sldIdLst>
  <p:sldSz cx="9144000" cy="6858000" type="screen4x3"/>
  <p:notesSz cx="6858000" cy="9144000"/>
  <p:embeddedFontLst>
    <p:embeddedFont>
      <p:font typeface="굴림체" panose="020B0609000101010101" pitchFamily="49" charset="-127"/>
      <p:regular r:id="rId98"/>
    </p:embeddedFont>
    <p:embeddedFont>
      <p:font typeface="맑은 고딕" panose="020B0503020000020004" pitchFamily="34" charset="-127"/>
      <p:regular r:id="rId99"/>
      <p:bold r:id="rId100"/>
    </p:embeddedFont>
    <p:embeddedFont>
      <p:font typeface="Arial Black" panose="020B0A04020102020204" pitchFamily="34" charset="0"/>
      <p:bold r:id="rId101"/>
    </p:embeddedFont>
    <p:embeddedFont>
      <p:font typeface="Calibri" panose="020F0502020204030204" pitchFamily="34" charset="0"/>
      <p:regular r:id="rId102"/>
      <p:bold r:id="rId103"/>
      <p:italic r:id="rId104"/>
      <p:boldItalic r:id="rId105"/>
    </p:embeddedFont>
    <p:embeddedFont>
      <p:font typeface="Calibri Light" panose="020F0302020204030204" pitchFamily="34" charset="0"/>
      <p:regular r:id="rId106"/>
      <p:italic r:id="rId107"/>
    </p:embeddedFont>
    <p:embeddedFont>
      <p:font typeface="Gill Sans MT" panose="020B0502020104020203" pitchFamily="34" charset="0"/>
      <p:regular r:id="rId108"/>
      <p:bold r:id="rId109"/>
      <p:italic r:id="rId110"/>
      <p:boldItalic r:id="rId111"/>
    </p:embeddedFont>
    <p:embeddedFont>
      <p:font typeface="Roboto" panose="020B0604020202020204" charset="0"/>
      <p:regular r:id="rId112"/>
    </p:embeddedFont>
    <p:embeddedFont>
      <p:font typeface="Roboto Mono" panose="020B0604020202020204" charset="0"/>
      <p:regular r:id="rId113"/>
      <p:bold r:id="rId114"/>
      <p:italic r:id="rId115"/>
      <p:boldItalic r:id="rId116"/>
    </p:embeddedFont>
    <p:embeddedFont>
      <p:font typeface="Wingdings 2" panose="05020102010507070707" pitchFamily="18" charset="2"/>
      <p:regular r:id="rId11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2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7538"/>
    <a:srgbClr val="592A34"/>
    <a:srgbClr val="DBAFB8"/>
    <a:srgbClr val="B35669"/>
    <a:srgbClr val="FDE7FC"/>
    <a:srgbClr val="944657"/>
    <a:srgbClr val="C00000"/>
    <a:srgbClr val="2D2F2D"/>
    <a:srgbClr val="F6882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46433" autoAdjust="0"/>
  </p:normalViewPr>
  <p:slideViewPr>
    <p:cSldViewPr>
      <p:cViewPr varScale="1">
        <p:scale>
          <a:sx n="53" d="100"/>
          <a:sy n="53" d="100"/>
        </p:scale>
        <p:origin x="2892" y="66"/>
      </p:cViewPr>
      <p:guideLst>
        <p:guide orient="horz" pos="2160"/>
        <p:guide pos="2880"/>
        <p:guide orient="horz" pos="2205"/>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1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font" Target="fonts/font17.fntdata"/><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12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ue RATOVONDRAHONA" userId="49138f9f1b011add" providerId="LiveId" clId="{5014632D-3DA6-46C0-AD29-A529E60370A7}"/>
    <pc:docChg chg="undo custSel modSld">
      <pc:chgData name="Josue RATOVONDRAHONA" userId="49138f9f1b011add" providerId="LiveId" clId="{5014632D-3DA6-46C0-AD29-A529E60370A7}" dt="2025-02-02T12:36:54.637" v="144" actId="20577"/>
      <pc:docMkLst>
        <pc:docMk/>
      </pc:docMkLst>
      <pc:sldChg chg="modSp mod">
        <pc:chgData name="Josue RATOVONDRAHONA" userId="49138f9f1b011add" providerId="LiveId" clId="{5014632D-3DA6-46C0-AD29-A529E60370A7}" dt="2025-01-27T06:04:36.314" v="11" actId="20577"/>
        <pc:sldMkLst>
          <pc:docMk/>
          <pc:sldMk cId="0" sldId="293"/>
        </pc:sldMkLst>
        <pc:spChg chg="mod">
          <ac:chgData name="Josue RATOVONDRAHONA" userId="49138f9f1b011add" providerId="LiveId" clId="{5014632D-3DA6-46C0-AD29-A529E60370A7}" dt="2025-01-27T06:04:36.314" v="11" actId="20577"/>
          <ac:spMkLst>
            <pc:docMk/>
            <pc:sldMk cId="0" sldId="293"/>
            <ac:spMk id="18" creationId="{00000000-0000-0000-0000-000000000000}"/>
          </ac:spMkLst>
        </pc:spChg>
      </pc:sldChg>
      <pc:sldChg chg="modSp mod">
        <pc:chgData name="Josue RATOVONDRAHONA" userId="49138f9f1b011add" providerId="LiveId" clId="{5014632D-3DA6-46C0-AD29-A529E60370A7}" dt="2025-02-02T12:36:54.637" v="144" actId="20577"/>
        <pc:sldMkLst>
          <pc:docMk/>
          <pc:sldMk cId="2031608801" sldId="401"/>
        </pc:sldMkLst>
        <pc:spChg chg="mod">
          <ac:chgData name="Josue RATOVONDRAHONA" userId="49138f9f1b011add" providerId="LiveId" clId="{5014632D-3DA6-46C0-AD29-A529E60370A7}" dt="2025-02-02T12:36:54.637" v="144" actId="20577"/>
          <ac:spMkLst>
            <pc:docMk/>
            <pc:sldMk cId="2031608801" sldId="401"/>
            <ac:spMk id="8" creationId="{54461A58-3A33-F5E9-EF9D-B89708238B27}"/>
          </ac:spMkLst>
        </pc:spChg>
      </pc:sldChg>
    </pc:docChg>
  </pc:docChgLst>
  <pc:docChgLst>
    <pc:chgData name="Josue RATOVONDRAHONA" userId="49138f9f1b011add" providerId="LiveId" clId="{BE3C7A90-5793-4B0B-A1D8-54A7F4593821}"/>
    <pc:docChg chg="modSld">
      <pc:chgData name="Josue RATOVONDRAHONA" userId="49138f9f1b011add" providerId="LiveId" clId="{BE3C7A90-5793-4B0B-A1D8-54A7F4593821}" dt="2024-11-04T05:42:51.700" v="27" actId="20577"/>
      <pc:docMkLst>
        <pc:docMk/>
      </pc:docMkLst>
      <pc:sldChg chg="modSp mod">
        <pc:chgData name="Josue RATOVONDRAHONA" userId="49138f9f1b011add" providerId="LiveId" clId="{BE3C7A90-5793-4B0B-A1D8-54A7F4593821}" dt="2024-11-04T05:42:51.700" v="27" actId="20577"/>
        <pc:sldMkLst>
          <pc:docMk/>
          <pc:sldMk cId="0" sldId="293"/>
        </pc:sldMkLst>
        <pc:spChg chg="mod">
          <ac:chgData name="Josue RATOVONDRAHONA" userId="49138f9f1b011add" providerId="LiveId" clId="{BE3C7A90-5793-4B0B-A1D8-54A7F4593821}" dt="2024-11-04T05:42:51.700" v="27" actId="20577"/>
          <ac:spMkLst>
            <pc:docMk/>
            <pc:sldMk cId="0" sldId="293"/>
            <ac:spMk id="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2025-03-11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‹N°›</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2025-03-11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‹N°›</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896748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Installation d’un serveur : soit sur une machine physique ou machine virtuelle</a:t>
            </a:r>
          </a:p>
          <a:p>
            <a:endParaRPr lang="fr-FR" dirty="0"/>
          </a:p>
          <a:p>
            <a:r>
              <a:rPr lang="fr-FR" dirty="0"/>
              <a:t>Virtualisation : génère des ressources virtuelles qui peuvent être utilisé comme les ressources physiques. Une solution technologique pour résoudre les charges d’achats de licences et de matériels physiques.</a:t>
            </a:r>
          </a:p>
          <a:p>
            <a:endParaRPr lang="fr-FR" dirty="0"/>
          </a:p>
          <a:p>
            <a:r>
              <a:rPr lang="fr-FR" dirty="0"/>
              <a:t>Dans notre cas, on a une application WordPress, il faut installer le CMS WordPress, PHP et un serveur NGINX ainsi que notre application. Mais pour nous c’est plus optimale quand même d’avoir plusieurs applications dans notre serveur au lieu d’une seule tout simplement.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2491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application devrait avoir accès à des ressources variées comme : mémoire et capacité de traitement.</a:t>
            </a:r>
          </a:p>
          <a:p>
            <a:r>
              <a:rPr lang="fr-FR" dirty="0"/>
              <a:t>Mais il partage également, les bibliothèques , dépendances et les ressources fournies par l’ensemble physique.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75066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se soit le CMS, PHP et le serveur NGINX. Ils ont tous besoin et partages l’utilisations de l’ensemble: bibliothèque, ….</a:t>
            </a:r>
          </a:p>
          <a:p>
            <a:endParaRPr lang="fr-FR" dirty="0"/>
          </a:p>
          <a:p>
            <a:r>
              <a:rPr lang="fr-FR" dirty="0"/>
              <a:t>Et jusqu’ici tout va bien! Mais imaginons si nous allons maintenant avoir plusieurs applications dans notre serveur.</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4725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donc nous avons deux applications WordPress. Mais il n’y a pas de problème même version de dépendances et autres sur les deux applications.</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19377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si on fait des MAJ sur l’application 2 et celle-ci demande d’utiliser le PHP 8.2 au lieu de 7.4. </a:t>
            </a:r>
          </a:p>
          <a:p>
            <a:endParaRPr lang="fr-FR" dirty="0"/>
          </a:p>
          <a:p>
            <a:r>
              <a:rPr lang="fr-FR" dirty="0"/>
              <a:t>Comment va réagir l’application 1? </a:t>
            </a:r>
          </a:p>
          <a:p>
            <a:endParaRPr lang="fr-FR" dirty="0"/>
          </a:p>
          <a:p>
            <a:r>
              <a:rPr lang="fr-FR" dirty="0"/>
              <a:t>Et c’est tout l’intérêt de faire recourt aux virtualisations. Elle permet de mettre chaque application (y compris l’O.S) dans une image virtuelle et c’est cette image qui sera livrée aux clients</a:t>
            </a:r>
          </a:p>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52569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Possibilité de partager des composants entre les applications rend inutile l’utilisation d’une image virtuelle qui contient tout. C’est ce que fait Docker, qui permet de remédier aux inconvénients de la virtualisation.</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374814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Chaque boite représente un conteneur qui contient une application avec toutes ses dépendances. Nous avons WP, PHP et NGINX propres à chaque conteneur et dédiés à chaque application.</a:t>
            </a:r>
          </a:p>
          <a:p>
            <a:endParaRPr lang="fr-FR" dirty="0"/>
          </a:p>
          <a:p>
            <a:r>
              <a:rPr lang="fr-FR" dirty="0"/>
              <a:t>Cela semble proche à la virtualisation mais les conteneurs offrent quant à eux le partages des ressources et notamment de l’OS.</a:t>
            </a:r>
          </a:p>
          <a:p>
            <a:endParaRPr lang="fr-FR" dirty="0"/>
          </a:p>
          <a:p>
            <a:r>
              <a:rPr lang="fr-FR" dirty="0"/>
              <a:t>Ainsi, d’un point de vue conceptuel, les deux applications semblent être isolées. Il n’y a pas de conflits entre les dépendances. Nous bénéficions des avantages de la virtualisation sans ses </a:t>
            </a:r>
            <a:r>
              <a:rPr lang="fr-FR" dirty="0" err="1"/>
              <a:t>inconvenients</a:t>
            </a:r>
            <a:r>
              <a:rPr lang="fr-FR" dirty="0"/>
              <a: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234718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simplifie avec une image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84627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l’hyperviseur , il est possible de lancer plusieurs environnement d’OS sur la même machine en les isolants les un des autres.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782108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lnSpcReduction="10000"/>
          </a:bodyPr>
          <a:lstStyle/>
          <a:p>
            <a:r>
              <a:rPr lang="fr-FR" dirty="0"/>
              <a:t>La virtualisation permet de réduire les coûts au sein de l’entreprise en diminuant le nombre de machine virtuelle nécessaire. Cependant, les hyperviseurs de machines virtuelles reposent sur une émulation du hardware, et requièrent donc beaucoup de puissance de calcul.</a:t>
            </a:r>
          </a:p>
          <a:p>
            <a:endParaRPr lang="fr-FR" dirty="0"/>
          </a:p>
          <a:p>
            <a:r>
              <a:rPr lang="fr-FR" dirty="0"/>
              <a:t>Les conteneurs sont donc proches des VM, mais se partagent le même noyau de OS et isolent les processus de l’application du reste du système. Contrairement à une VM, qui virtualise l’ordinateur sous-jacent, un conteneur virtualise l’OS.</a:t>
            </a:r>
          </a:p>
          <a:p>
            <a:endParaRPr lang="fr-FR" dirty="0"/>
          </a:p>
          <a:p>
            <a:r>
              <a:rPr lang="fr-FR" dirty="0"/>
              <a:t>Chaque conteneur partage le même noyau du OS hôte, les fichiers binaires et les biblio. De plus, il est uniquement possible de lire les composants partagés dans un conteneur.</a:t>
            </a:r>
          </a:p>
          <a:p>
            <a:endParaRPr lang="fr-FR" dirty="0"/>
          </a:p>
          <a:p>
            <a:r>
              <a:rPr lang="fr-FR" dirty="0"/>
              <a:t>Le partage des ressources du OS, telles que les biblio, minimises la nécessité de générer le code du OS. Un serveur peut donc exécuter plusieurs charges de travail avec une seule installation du OS, ce qui réduit la taille d’un conteneur, qui est généralement en mégaoctets. Cela prend un minimum de temps pour commencer.</a:t>
            </a:r>
          </a:p>
          <a:p>
            <a:endParaRPr lang="fr-FR" dirty="0"/>
          </a:p>
          <a:p>
            <a:r>
              <a:rPr lang="fr-FR" dirty="0"/>
              <a:t>Cette technologie de conteneurisation permet donc de créer un environnement d’exploitation portable pour le développement, les tests et le déploiement. En outre, plusieurs conteneurs peuvent fonctionner côte à côte sur la même plate-forme.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266058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60659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4015460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l’hyperviseur , il est possible de lancer plusieurs environnement d’OS sur la même machine en les isolants les un des autres.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1026985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FR" dirty="0"/>
              <a:t>Avant le bateau attend les fournisseurs pour charger directement les marchandises. Et ces dernières sont déposés sans se soucier des places et de comment les arranger.</a:t>
            </a:r>
          </a:p>
          <a:p>
            <a:endParaRPr lang="fr-FR" dirty="0"/>
          </a:p>
          <a:p>
            <a:r>
              <a:rPr lang="fr-FR" dirty="0"/>
              <a:t>Plus tard, nous avons eu recours au gros boite métallique rectangulaire qui sont charger chez les fournisseurs ou avant embarquement sur le bateau donc nous avons aménager et arranger la disposition des marchandises sur le bateaux.</a:t>
            </a:r>
          </a:p>
          <a:p>
            <a:endParaRPr lang="fr-FR" dirty="0"/>
          </a:p>
          <a:p>
            <a:r>
              <a:rPr lang="fr-FR" dirty="0"/>
              <a:t>Et c’est pareil pour les dev qui sont fournisseur de code et d’application, on met tout avant dans un serveur sans se soucier des dépendances et consort. Maintenant, on peut cohabiter des applications de différentes dépendances dans un serveur grâce au Docker.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2911581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85000" lnSpcReduction="10000"/>
          </a:bodyPr>
          <a:lstStyle/>
          <a:p>
            <a:r>
              <a:rPr lang="fr-FR" dirty="0"/>
              <a:t>Docker construit ses conteneurs en superposant des couches logicielles. Certaines d’entre elles sont en lecture seule afin d’être partagées par plusieurs conteneurs en même temps, ce qui permet d’envoyer une quantité minimale de données lors du transfert des images sur le réseau.</a:t>
            </a:r>
          </a:p>
          <a:p>
            <a:endParaRPr lang="fr-FR" dirty="0"/>
          </a:p>
          <a:p>
            <a:r>
              <a:rPr lang="fr-FR" dirty="0"/>
              <a:t>Par ailleurs, Docker fournit des images dans des registres, qui sont des entrepôts de logiciels qui stockent les images.</a:t>
            </a:r>
          </a:p>
          <a:p>
            <a:endParaRPr lang="fr-FR" dirty="0"/>
          </a:p>
          <a:p>
            <a:r>
              <a:rPr lang="fr-FR" dirty="0"/>
              <a:t>Généralement, les images sont créées avec la commande docker </a:t>
            </a:r>
            <a:r>
              <a:rPr lang="fr-FR" dirty="0" err="1"/>
              <a:t>build</a:t>
            </a:r>
            <a:r>
              <a:rPr lang="fr-FR" dirty="0"/>
              <a:t> et vont produire un conteneur quand elles sont lancées avec la commande docker run</a:t>
            </a:r>
          </a:p>
          <a:p>
            <a:endParaRPr lang="fr-FR" dirty="0"/>
          </a:p>
          <a:p>
            <a:r>
              <a:rPr lang="fr-FR" dirty="0"/>
              <a:t>Sur le registre officiel de docker, vous pouvez trouver des images de distribution linux ou logiciels. Ces images fournis officiellement par des entités officiel comme la fondation python, </a:t>
            </a:r>
            <a:r>
              <a:rPr lang="fr-FR" dirty="0" err="1"/>
              <a:t>debian</a:t>
            </a:r>
            <a:r>
              <a:rPr lang="fr-FR" dirty="0"/>
              <a:t>, </a:t>
            </a:r>
            <a:r>
              <a:rPr lang="fr-FR" dirty="0" err="1"/>
              <a:t>ubuntu</a:t>
            </a:r>
            <a:r>
              <a:rPr lang="fr-FR" dirty="0"/>
              <a:t>, </a:t>
            </a:r>
            <a:r>
              <a:rPr lang="fr-FR" dirty="0" err="1"/>
              <a:t>etc</a:t>
            </a:r>
            <a:r>
              <a:rPr lang="fr-FR" dirty="0"/>
              <a:t> ou construits par des particuliers tels que les dev</a:t>
            </a:r>
          </a:p>
          <a:p>
            <a:endParaRPr lang="fr-FR" dirty="0"/>
          </a:p>
          <a:p>
            <a:r>
              <a:rPr lang="fr-FR" dirty="0"/>
              <a:t>Un registre docker permet aux utilisateurs d’extraire et d’insérer des images docker dans un dépôt avec les autorisations d’accès appropriés. La même image peut avoir plusieurs versions différentes, identifiées par leurs tags.</a:t>
            </a:r>
          </a:p>
          <a:p>
            <a:endParaRPr lang="fr-FR" dirty="0"/>
          </a:p>
          <a:p>
            <a:r>
              <a:rPr lang="fr-FR" dirty="0"/>
              <a:t>Par défaut, le moteur docker interagit avec Docker Hub. Ce dernier fournit un registre gratuit, des fonctionnalités supplémentaires telles que les comptes d’organisation et une intégration à des solutions de contrôle de sources (</a:t>
            </a:r>
            <a:r>
              <a:rPr lang="fr-FR" dirty="0" err="1"/>
              <a:t>github</a:t>
            </a:r>
            <a:r>
              <a:rPr lang="fr-FR" dirty="0"/>
              <a:t>, </a:t>
            </a:r>
            <a:r>
              <a:rPr lang="fr-FR" dirty="0" err="1"/>
              <a:t>bitbucket</a:t>
            </a:r>
            <a:r>
              <a:rPr lang="fr-FR" dirty="0"/>
              <a:t>, </a:t>
            </a:r>
            <a:r>
              <a:rPr lang="fr-FR" dirty="0" err="1"/>
              <a:t>gitlab</a:t>
            </a:r>
            <a:r>
              <a:rPr lang="fr-FR" dirty="0"/>
              <a:t>, </a:t>
            </a:r>
            <a:r>
              <a:rPr lang="fr-FR" dirty="0" err="1"/>
              <a:t>etc</a:t>
            </a:r>
            <a:r>
              <a:rPr lang="fr-FR" dirty="0"/>
              <a:t>)</a:t>
            </a:r>
          </a:p>
          <a:p>
            <a:endParaRPr lang="fr-FR" dirty="0"/>
          </a:p>
          <a:p>
            <a:r>
              <a:rPr lang="fr-FR" dirty="0"/>
              <a:t>Vous pouvez utiliser </a:t>
            </a:r>
            <a:r>
              <a:rPr lang="fr-FR" dirty="0" err="1"/>
              <a:t>DockerHub</a:t>
            </a:r>
            <a:r>
              <a:rPr lang="fr-FR" dirty="0"/>
              <a:t> pour </a:t>
            </a:r>
            <a:r>
              <a:rPr lang="fr-FR" dirty="0" err="1"/>
              <a:t>créeer</a:t>
            </a:r>
            <a:r>
              <a:rPr lang="fr-FR" dirty="0"/>
              <a:t> et télécharger des images, mais celles-ci deviennent alors publiques et tout le monde peut accéder à vos images et les utiliser.</a:t>
            </a:r>
          </a:p>
          <a:p>
            <a:endParaRPr lang="fr-FR" dirty="0"/>
          </a:p>
          <a:p>
            <a:r>
              <a:rPr lang="fr-FR" dirty="0"/>
              <a:t>Il est donc recommandé d’utiliser un registre privé Docker qui permet de contrôler et de protéger vos images, ou encore d’utiliser des services clés en main disponible sur Azure ou AWS pour constituer vos hubs privés.  </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164806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1288889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295677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3347413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60241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3537185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219007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973145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1773039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063872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36</a:t>
            </a:fld>
            <a:endParaRPr lang="ko-KR" altLang="en-US"/>
          </a:p>
        </p:txBody>
      </p:sp>
    </p:spTree>
    <p:extLst>
      <p:ext uri="{BB962C8B-B14F-4D97-AF65-F5344CB8AC3E}">
        <p14:creationId xmlns:p14="http://schemas.microsoft.com/office/powerpoint/2010/main" val="3623015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37</a:t>
            </a:fld>
            <a:endParaRPr lang="ko-KR" altLang="en-US"/>
          </a:p>
        </p:txBody>
      </p:sp>
    </p:spTree>
    <p:extLst>
      <p:ext uri="{BB962C8B-B14F-4D97-AF65-F5344CB8AC3E}">
        <p14:creationId xmlns:p14="http://schemas.microsoft.com/office/powerpoint/2010/main" val="117502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38</a:t>
            </a:fld>
            <a:endParaRPr lang="ko-KR" altLang="en-US"/>
          </a:p>
        </p:txBody>
      </p:sp>
    </p:spTree>
    <p:extLst>
      <p:ext uri="{BB962C8B-B14F-4D97-AF65-F5344CB8AC3E}">
        <p14:creationId xmlns:p14="http://schemas.microsoft.com/office/powerpoint/2010/main" val="1302561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39</a:t>
            </a:fld>
            <a:endParaRPr lang="ko-KR" altLang="en-US"/>
          </a:p>
        </p:txBody>
      </p:sp>
    </p:spTree>
    <p:extLst>
      <p:ext uri="{BB962C8B-B14F-4D97-AF65-F5344CB8AC3E}">
        <p14:creationId xmlns:p14="http://schemas.microsoft.com/office/powerpoint/2010/main" val="2937673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40</a:t>
            </a:fld>
            <a:endParaRPr lang="ko-KR" altLang="en-US"/>
          </a:p>
        </p:txBody>
      </p:sp>
    </p:spTree>
    <p:extLst>
      <p:ext uri="{BB962C8B-B14F-4D97-AF65-F5344CB8AC3E}">
        <p14:creationId xmlns:p14="http://schemas.microsoft.com/office/powerpoint/2010/main" val="2084300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https://www.youtube.com/watch?v=FKdQxLiABlQ</a:t>
            </a:r>
          </a:p>
          <a:p>
            <a:r>
              <a:rPr lang="fr-FR" dirty="0"/>
              <a:t>https://www.youtube.com/watch?v=zZf4YH4WiZo</a:t>
            </a:r>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41</a:t>
            </a:fld>
            <a:endParaRPr lang="ko-KR" altLang="en-US"/>
          </a:p>
        </p:txBody>
      </p:sp>
    </p:spTree>
    <p:extLst>
      <p:ext uri="{BB962C8B-B14F-4D97-AF65-F5344CB8AC3E}">
        <p14:creationId xmlns:p14="http://schemas.microsoft.com/office/powerpoint/2010/main" val="738110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42</a:t>
            </a:fld>
            <a:endParaRPr lang="ko-KR" altLang="en-US"/>
          </a:p>
        </p:txBody>
      </p:sp>
    </p:spTree>
    <p:extLst>
      <p:ext uri="{BB962C8B-B14F-4D97-AF65-F5344CB8AC3E}">
        <p14:creationId xmlns:p14="http://schemas.microsoft.com/office/powerpoint/2010/main" val="46902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43</a:t>
            </a:fld>
            <a:endParaRPr lang="ko-KR" altLang="en-US"/>
          </a:p>
        </p:txBody>
      </p:sp>
    </p:spTree>
    <p:extLst>
      <p:ext uri="{BB962C8B-B14F-4D97-AF65-F5344CB8AC3E}">
        <p14:creationId xmlns:p14="http://schemas.microsoft.com/office/powerpoint/2010/main" val="293099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3154982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44</a:t>
            </a:fld>
            <a:endParaRPr lang="ko-KR" altLang="en-US"/>
          </a:p>
        </p:txBody>
      </p:sp>
    </p:spTree>
    <p:extLst>
      <p:ext uri="{BB962C8B-B14F-4D97-AF65-F5344CB8AC3E}">
        <p14:creationId xmlns:p14="http://schemas.microsoft.com/office/powerpoint/2010/main" val="135708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a:t>
            </a:r>
            <a:r>
              <a:rPr lang="fr-FR" dirty="0" err="1"/>
              <a:t>ps</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45</a:t>
            </a:fld>
            <a:endParaRPr lang="ko-KR" altLang="en-US"/>
          </a:p>
        </p:txBody>
      </p:sp>
    </p:spTree>
    <p:extLst>
      <p:ext uri="{BB962C8B-B14F-4D97-AF65-F5344CB8AC3E}">
        <p14:creationId xmlns:p14="http://schemas.microsoft.com/office/powerpoint/2010/main" val="1661193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Regarder le site officiel c’est plus sur :  https://docs.docker.com/engine/install/ubuntu/</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47</a:t>
            </a:fld>
            <a:endParaRPr lang="ko-KR" altLang="en-US"/>
          </a:p>
        </p:txBody>
      </p:sp>
    </p:spTree>
    <p:extLst>
      <p:ext uri="{BB962C8B-B14F-4D97-AF65-F5344CB8AC3E}">
        <p14:creationId xmlns:p14="http://schemas.microsoft.com/office/powerpoint/2010/main" val="2156137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https://docs.docker.com/engine/install/ubuntu/</a:t>
            </a:r>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48</a:t>
            </a:fld>
            <a:endParaRPr lang="ko-KR" altLang="en-US"/>
          </a:p>
        </p:txBody>
      </p:sp>
    </p:spTree>
    <p:extLst>
      <p:ext uri="{BB962C8B-B14F-4D97-AF65-F5344CB8AC3E}">
        <p14:creationId xmlns:p14="http://schemas.microsoft.com/office/powerpoint/2010/main" val="126270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50</a:t>
            </a:fld>
            <a:endParaRPr lang="ko-KR" altLang="en-US"/>
          </a:p>
        </p:txBody>
      </p:sp>
    </p:spTree>
    <p:extLst>
      <p:ext uri="{BB962C8B-B14F-4D97-AF65-F5344CB8AC3E}">
        <p14:creationId xmlns:p14="http://schemas.microsoft.com/office/powerpoint/2010/main" val="93087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a:p>
          <a:p>
            <a:endParaRPr lang="fr-MG"/>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55</a:t>
            </a:fld>
            <a:endParaRPr lang="ko-KR" altLang="en-US"/>
          </a:p>
        </p:txBody>
      </p:sp>
    </p:spTree>
    <p:extLst>
      <p:ext uri="{BB962C8B-B14F-4D97-AF65-F5344CB8AC3E}">
        <p14:creationId xmlns:p14="http://schemas.microsoft.com/office/powerpoint/2010/main" val="3666028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dirty="0"/>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56</a:t>
            </a:fld>
            <a:endParaRPr lang="ko-KR" altLang="en-US"/>
          </a:p>
        </p:txBody>
      </p:sp>
    </p:spTree>
    <p:extLst>
      <p:ext uri="{BB962C8B-B14F-4D97-AF65-F5344CB8AC3E}">
        <p14:creationId xmlns:p14="http://schemas.microsoft.com/office/powerpoint/2010/main" val="3578862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Tag : </a:t>
            </a:r>
            <a:r>
              <a:rPr lang="fr-FR" dirty="0" err="1"/>
              <a:t>latest</a:t>
            </a:r>
            <a:endParaRPr lang="fr-FR" dirty="0"/>
          </a:p>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57</a:t>
            </a:fld>
            <a:endParaRPr lang="ko-KR" altLang="en-US"/>
          </a:p>
        </p:txBody>
      </p:sp>
    </p:spTree>
    <p:extLst>
      <p:ext uri="{BB962C8B-B14F-4D97-AF65-F5344CB8AC3E}">
        <p14:creationId xmlns:p14="http://schemas.microsoft.com/office/powerpoint/2010/main" val="253621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le monde peut héberger ses images Docker sur </a:t>
            </a:r>
            <a:r>
              <a:rPr lang="fr-FR" dirty="0" err="1"/>
              <a:t>Dockerhub</a:t>
            </a:r>
            <a:r>
              <a:rPr lang="fr-FR" dirty="0"/>
              <a:t>. Ainsi, la plupart des applications et des distribution Linux dont vous aurez besoin auront des images héberges sur cet espace.</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61</a:t>
            </a:fld>
            <a:endParaRPr lang="ko-KR" altLang="en-US"/>
          </a:p>
        </p:txBody>
      </p:sp>
    </p:spTree>
    <p:extLst>
      <p:ext uri="{BB962C8B-B14F-4D97-AF65-F5344CB8AC3E}">
        <p14:creationId xmlns:p14="http://schemas.microsoft.com/office/powerpoint/2010/main" val="3981148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 et –t donne la combinaison pour des accès interactif avec au </a:t>
            </a:r>
            <a:r>
              <a:rPr lang="fr-FR" dirty="0" err="1"/>
              <a:t>shell</a:t>
            </a:r>
            <a:r>
              <a:rPr lang="fr-FR" dirty="0"/>
              <a:t> dans le conteneur</a:t>
            </a:r>
          </a:p>
          <a:p>
            <a:endParaRPr lang="fr-FR" dirty="0"/>
          </a:p>
          <a:p>
            <a:r>
              <a:rPr lang="fr-FR" dirty="0"/>
              <a:t>Vous pouvez </a:t>
            </a:r>
            <a:r>
              <a:rPr lang="fr-FR" dirty="0" err="1"/>
              <a:t>acceder</a:t>
            </a:r>
            <a:r>
              <a:rPr lang="fr-FR" dirty="0"/>
              <a:t> et vérifier que votre conteneur est bien lancé par la suite en </a:t>
            </a:r>
            <a:r>
              <a:rPr lang="fr-FR" dirty="0" err="1"/>
              <a:t>accedant</a:t>
            </a:r>
            <a:r>
              <a:rPr lang="fr-FR" dirty="0"/>
              <a:t> via ligne de commande et voir le résultat par exemple de </a:t>
            </a:r>
            <a:r>
              <a:rPr lang="fr-FR" dirty="0" err="1"/>
              <a:t>nginx</a:t>
            </a:r>
            <a:r>
              <a:rPr lang="fr-FR" dirty="0"/>
              <a:t> sur navigateur</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66</a:t>
            </a:fld>
            <a:endParaRPr lang="ko-KR" altLang="en-US"/>
          </a:p>
        </p:txBody>
      </p:sp>
    </p:spTree>
    <p:extLst>
      <p:ext uri="{BB962C8B-B14F-4D97-AF65-F5344CB8AC3E}">
        <p14:creationId xmlns:p14="http://schemas.microsoft.com/office/powerpoint/2010/main" val="148272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56694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Commit comme sur git</a:t>
            </a:r>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67</a:t>
            </a:fld>
            <a:endParaRPr lang="ko-KR" altLang="en-US"/>
          </a:p>
        </p:txBody>
      </p:sp>
    </p:spTree>
    <p:extLst>
      <p:ext uri="{BB962C8B-B14F-4D97-AF65-F5344CB8AC3E}">
        <p14:creationId xmlns:p14="http://schemas.microsoft.com/office/powerpoint/2010/main" val="3402441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68</a:t>
            </a:fld>
            <a:endParaRPr lang="ko-KR" altLang="en-US"/>
          </a:p>
        </p:txBody>
      </p:sp>
    </p:spTree>
    <p:extLst>
      <p:ext uri="{BB962C8B-B14F-4D97-AF65-F5344CB8AC3E}">
        <p14:creationId xmlns:p14="http://schemas.microsoft.com/office/powerpoint/2010/main" val="1406626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69</a:t>
            </a:fld>
            <a:endParaRPr lang="ko-KR" altLang="en-US"/>
          </a:p>
        </p:txBody>
      </p:sp>
    </p:spTree>
    <p:extLst>
      <p:ext uri="{BB962C8B-B14F-4D97-AF65-F5344CB8AC3E}">
        <p14:creationId xmlns:p14="http://schemas.microsoft.com/office/powerpoint/2010/main" val="204299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70</a:t>
            </a:fld>
            <a:endParaRPr lang="ko-KR" altLang="en-US"/>
          </a:p>
        </p:txBody>
      </p:sp>
    </p:spTree>
    <p:extLst>
      <p:ext uri="{BB962C8B-B14F-4D97-AF65-F5344CB8AC3E}">
        <p14:creationId xmlns:p14="http://schemas.microsoft.com/office/powerpoint/2010/main" val="1005813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71</a:t>
            </a:fld>
            <a:endParaRPr lang="ko-KR" altLang="en-US"/>
          </a:p>
        </p:txBody>
      </p:sp>
    </p:spTree>
    <p:extLst>
      <p:ext uri="{BB962C8B-B14F-4D97-AF65-F5344CB8AC3E}">
        <p14:creationId xmlns:p14="http://schemas.microsoft.com/office/powerpoint/2010/main" val="2896450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va vous demandez vos </a:t>
            </a:r>
            <a:r>
              <a:rPr lang="fr-FR" dirty="0" err="1"/>
              <a:t>crédentials</a:t>
            </a:r>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72</a:t>
            </a:fld>
            <a:endParaRPr lang="ko-KR" altLang="en-US"/>
          </a:p>
        </p:txBody>
      </p:sp>
    </p:spTree>
    <p:extLst>
      <p:ext uri="{BB962C8B-B14F-4D97-AF65-F5344CB8AC3E}">
        <p14:creationId xmlns:p14="http://schemas.microsoft.com/office/powerpoint/2010/main" val="2733902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74</a:t>
            </a:fld>
            <a:endParaRPr lang="ko-KR" altLang="en-US"/>
          </a:p>
        </p:txBody>
      </p:sp>
    </p:spTree>
    <p:extLst>
      <p:ext uri="{BB962C8B-B14F-4D97-AF65-F5344CB8AC3E}">
        <p14:creationId xmlns:p14="http://schemas.microsoft.com/office/powerpoint/2010/main" val="129235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14207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38930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041038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96609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9" name="제목 1"/>
          <p:cNvSpPr>
            <a:spLocks noGrp="1"/>
          </p:cNvSpPr>
          <p:nvPr>
            <p:ph type="ctrTitle"/>
          </p:nvPr>
        </p:nvSpPr>
        <p:spPr>
          <a:xfrm>
            <a:off x="1187624" y="2275711"/>
            <a:ext cx="8539579" cy="1585337"/>
          </a:xfrm>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3C4F8C"/>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2025-03-11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2025-03-11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683567" y="116632"/>
            <a:ext cx="7467583"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2025-03-11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a:t>
            </a:fld>
            <a:endParaRPr lang="ko-KR" altLang="en-US"/>
          </a:p>
        </p:txBody>
      </p:sp>
      <p:sp>
        <p:nvSpPr>
          <p:cNvPr id="6" name="내용 개체 틀 2"/>
          <p:cNvSpPr>
            <a:spLocks noGrp="1"/>
          </p:cNvSpPr>
          <p:nvPr>
            <p:ph idx="1"/>
          </p:nvPr>
        </p:nvSpPr>
        <p:spPr>
          <a:xfrm>
            <a:off x="489955"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2025-03-11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‹N°›</a:t>
            </a:fld>
            <a:endParaRPr lang="ko-KR" altLang="en-US"/>
          </a:p>
        </p:txBody>
      </p:sp>
      <p:sp>
        <p:nvSpPr>
          <p:cNvPr id="11" name="내용 개체 틀 2"/>
          <p:cNvSpPr>
            <a:spLocks noGrp="1"/>
          </p:cNvSpPr>
          <p:nvPr>
            <p:ph idx="1"/>
          </p:nvPr>
        </p:nvSpPr>
        <p:spPr>
          <a:xfrm>
            <a:off x="489955" y="1268760"/>
            <a:ext cx="8402525" cy="4881686"/>
          </a:xfrm>
        </p:spPr>
        <p:txBody>
          <a:bodyPr>
            <a:normAutofit/>
          </a:bodyPr>
          <a:lstStyle>
            <a:lvl1pPr algn="l">
              <a:buNone/>
              <a:defRPr sz="1600" i="1" u="none" baseline="0">
                <a:solidFill>
                  <a:schemeClr val="tx1">
                    <a:lumMod val="65000"/>
                    <a:lumOff val="35000"/>
                  </a:schemeClr>
                </a:solidFill>
                <a:latin typeface="+mj-lt"/>
                <a:ea typeface="맑은 고딕" pitchFamily="50" charset="-127"/>
              </a:defRPr>
            </a:lvl1pPr>
            <a:lvl2pPr algn="l">
              <a:buNone/>
              <a:defRPr sz="1600" i="1" u="none" baseline="0">
                <a:solidFill>
                  <a:schemeClr val="tx1">
                    <a:lumMod val="65000"/>
                    <a:lumOff val="35000"/>
                  </a:schemeClr>
                </a:solidFill>
                <a:latin typeface="+mj-lt"/>
                <a:ea typeface="맑은 고딕" pitchFamily="50" charset="-127"/>
              </a:defRPr>
            </a:lvl2pPr>
            <a:lvl3pPr algn="l">
              <a:buNone/>
              <a:defRPr sz="1600" i="1" u="none" baseline="0">
                <a:solidFill>
                  <a:schemeClr val="tx1">
                    <a:lumMod val="65000"/>
                    <a:lumOff val="35000"/>
                  </a:schemeClr>
                </a:solidFill>
                <a:latin typeface="+mj-lt"/>
                <a:ea typeface="맑은 고딕" pitchFamily="50" charset="-127"/>
              </a:defRPr>
            </a:lvl3pPr>
            <a:lvl4pPr algn="l">
              <a:buNone/>
              <a:defRPr sz="1600" i="1" u="none" baseline="0">
                <a:solidFill>
                  <a:schemeClr val="tx1">
                    <a:lumMod val="65000"/>
                    <a:lumOff val="35000"/>
                  </a:schemeClr>
                </a:solidFill>
                <a:latin typeface="+mj-lt"/>
                <a:ea typeface="맑은 고딕" pitchFamily="50" charset="-127"/>
              </a:defRPr>
            </a:lvl4pPr>
            <a:lvl5pPr algn="l">
              <a:buNone/>
              <a:defRPr sz="1600" i="1" u="none"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683568" y="111812"/>
            <a:ext cx="746758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2025-03-11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6" name="제목 1"/>
          <p:cNvSpPr>
            <a:spLocks noGrp="1"/>
          </p:cNvSpPr>
          <p:nvPr>
            <p:ph type="ctrTitle"/>
          </p:nvPr>
        </p:nvSpPr>
        <p:spPr>
          <a:xfrm>
            <a:off x="346853" y="2708920"/>
            <a:ext cx="845029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3C4F8C"/>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2025-03-11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‹N°›</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www.docker.co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hyperlink" Target="http://www.docker.com/"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jp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7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43608" y="1406600"/>
            <a:ext cx="7128792" cy="2766931"/>
          </a:xfrm>
        </p:spPr>
        <p:txBody>
          <a:bodyPr/>
          <a:lstStyle/>
          <a:p>
            <a:r>
              <a:rPr lang="en-US" altLang="ko-KR" dirty="0"/>
              <a:t>Développement avec</a:t>
            </a:r>
            <a:br>
              <a:rPr lang="en-US" altLang="ko-KR" dirty="0"/>
            </a:br>
            <a:r>
              <a:rPr lang="en-US" altLang="ko-KR" b="1" dirty="0">
                <a:solidFill>
                  <a:schemeClr val="accent4">
                    <a:lumMod val="75000"/>
                  </a:schemeClr>
                </a:solidFill>
              </a:rPr>
              <a:t>DOCKER</a:t>
            </a:r>
            <a:endParaRPr lang="ko-KR" altLang="en-US" b="1" dirty="0">
              <a:solidFill>
                <a:schemeClr val="accent4">
                  <a:lumMod val="75000"/>
                </a:schemeClr>
              </a:solidFill>
            </a:endParaRPr>
          </a:p>
        </p:txBody>
      </p:sp>
      <p:sp>
        <p:nvSpPr>
          <p:cNvPr id="18" name="직사각형 17"/>
          <p:cNvSpPr/>
          <p:nvPr/>
        </p:nvSpPr>
        <p:spPr>
          <a:xfrm>
            <a:off x="2339752" y="4301142"/>
            <a:ext cx="5508611"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2400" b="1" dirty="0">
                <a:solidFill>
                  <a:schemeClr val="tx1">
                    <a:lumMod val="65000"/>
                    <a:lumOff val="35000"/>
                  </a:schemeClr>
                </a:solidFill>
                <a:latin typeface="+mj-lt"/>
                <a:ea typeface="맑은 고딕" pitchFamily="50" charset="-127"/>
                <a:cs typeface="굴림" pitchFamily="50" charset="-127"/>
              </a:rPr>
              <a:t>Dr RAKOTONDRAMANANA </a:t>
            </a:r>
            <a:r>
              <a:rPr kumimoji="1" lang="en-US" altLang="ko-KR" sz="2400" b="1" dirty="0" err="1">
                <a:solidFill>
                  <a:schemeClr val="tx1">
                    <a:lumMod val="65000"/>
                    <a:lumOff val="35000"/>
                  </a:schemeClr>
                </a:solidFill>
                <a:latin typeface="+mj-lt"/>
                <a:ea typeface="맑은 고딕" pitchFamily="50" charset="-127"/>
                <a:cs typeface="굴림" pitchFamily="50" charset="-127"/>
              </a:rPr>
              <a:t>Sitraka</a:t>
            </a:r>
            <a:r>
              <a:rPr kumimoji="1" lang="en-US" altLang="ko-KR" sz="2400" b="1" dirty="0">
                <a:solidFill>
                  <a:schemeClr val="tx1">
                    <a:lumMod val="65000"/>
                    <a:lumOff val="35000"/>
                  </a:schemeClr>
                </a:solidFill>
                <a:latin typeface="+mj-lt"/>
                <a:ea typeface="맑은 고딕" pitchFamily="50" charset="-127"/>
                <a:cs typeface="굴림" pitchFamily="50" charset="-127"/>
              </a:rPr>
              <a:t> - 2025</a:t>
            </a:r>
          </a:p>
        </p:txBody>
      </p:sp>
      <p:pic>
        <p:nvPicPr>
          <p:cNvPr id="2" name="Image 1">
            <a:extLst>
              <a:ext uri="{FF2B5EF4-FFF2-40B4-BE49-F238E27FC236}">
                <a16:creationId xmlns:a16="http://schemas.microsoft.com/office/drawing/2014/main" id="{B382A7BF-7476-977B-2986-6204EA300B66}"/>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728B82FB-18FD-6FFA-2FA6-6EA98079D525}"/>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39EB34DF-FB93-DBFA-0E43-532C5D959304}"/>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Avantages offertes par le cloud:</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sur la fourniture de services à la demande : en utilisant le libre-service, les clients peuvent facilement obtenir des services de Cloud </a:t>
            </a:r>
            <a:r>
              <a:rPr lang="fr-FR" altLang="ko-KR" i="0" dirty="0" err="1">
                <a:latin typeface="Arial" panose="020B0604020202020204" pitchFamily="34" charset="0"/>
                <a:cs typeface="Arial" panose="020B0604020202020204" pitchFamily="34" charset="0"/>
              </a:rPr>
              <a:t>computing</a:t>
            </a:r>
            <a:r>
              <a:rPr lang="fr-FR" altLang="ko-KR" i="0" dirty="0">
                <a:latin typeface="Arial" panose="020B0604020202020204" pitchFamily="34" charset="0"/>
                <a:cs typeface="Arial" panose="020B0604020202020204" pitchFamily="34" charset="0"/>
              </a:rPr>
              <a:t>, sans passer par un long processus. Le client demande simplement une quantité de calcul, de stockage, de logiciels, de processus, ou d'autres ressources du fournisseur de service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élasticité : c'est simple d'ajouter plus de choses. Le Cloud </a:t>
            </a:r>
            <a:r>
              <a:rPr lang="fr-FR" altLang="ko-KR" i="0" dirty="0" err="1">
                <a:latin typeface="Arial" panose="020B0604020202020204" pitchFamily="34" charset="0"/>
                <a:cs typeface="Arial" panose="020B0604020202020204" pitchFamily="34" charset="0"/>
              </a:rPr>
              <a:t>computing</a:t>
            </a:r>
            <a:r>
              <a:rPr lang="fr-FR" altLang="ko-KR" i="0" dirty="0">
                <a:latin typeface="Arial" panose="020B0604020202020204" pitchFamily="34" charset="0"/>
                <a:cs typeface="Arial" panose="020B0604020202020204" pitchFamily="34" charset="0"/>
              </a:rPr>
              <a:t> fournit la capacité à évoluer lorsque des utilisateurs supplémentaires sont ajoutés et lorsque les exigences d'une application changent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réduction des coûts : en fait, les entreprises sont souvent mises au défi d'augmenter la fonctionnalité de l'informatique tout en réduisant les dépenses. En achetant juste la bonne quantité de ressources informatiques, l'entreprise évitera l'achat de nouveau matériel inutile ;</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des interfaces de programmation d'application (API) : l'accessibilité à un logiciel qui permet aux machines d'interagir avec le logiciel du Cloud, de la même façon l'interface utilisateur facilite l'interaction entre les humains et les ordinateurs. Les systèmes de Cloud Computing utilisent généralement des API basées sur REST.</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50461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Avantages offertes par le cloud:</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Une facturation à l’usage : Avec le Cloud se généralise un nouveau mode de facturation à l’usage qui peut être résumé simplement : on ne paie que ce que l’on consomme réellement. Dans le Cloud d’infrastructure on paie ainsi au nombre de cœurs processeurs consommé, à la quantité de mémoire utilisée, au nombre d’opération d’entrées/sorties effectuées ou à la quantité de données stockée. Dans un mode SaaS, on paie au nombre d’utilisateurs et en fonction de leur usage des ressources.</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827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normAutofit/>
          </a:bodyPr>
          <a:lstStyle/>
          <a:p>
            <a:pPr marL="0" indent="0"/>
            <a:r>
              <a:rPr lang="fr-FR" altLang="ko-KR" b="1" i="0" dirty="0">
                <a:latin typeface="Arial" panose="020B0604020202020204" pitchFamily="34" charset="0"/>
                <a:cs typeface="Arial" panose="020B0604020202020204" pitchFamily="34" charset="0"/>
              </a:rPr>
              <a:t>Exemples:</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AWS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Google Cloud Platform</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Azure</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etc</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08359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Chez moi, ça marche !</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01</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25268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6" name="Groupe 5">
            <a:extLst>
              <a:ext uri="{FF2B5EF4-FFF2-40B4-BE49-F238E27FC236}">
                <a16:creationId xmlns:a16="http://schemas.microsoft.com/office/drawing/2014/main" id="{41A09E9E-BCA1-1BFB-5513-E1788A122ED1}"/>
              </a:ext>
            </a:extLst>
          </p:cNvPr>
          <p:cNvGrpSpPr/>
          <p:nvPr/>
        </p:nvGrpSpPr>
        <p:grpSpPr>
          <a:xfrm>
            <a:off x="-195095" y="2060848"/>
            <a:ext cx="9309719" cy="3574575"/>
            <a:chOff x="716813" y="2325126"/>
            <a:chExt cx="9309719" cy="3574575"/>
          </a:xfrm>
        </p:grpSpPr>
        <p:grpSp>
          <p:nvGrpSpPr>
            <p:cNvPr id="7" name="Groupe 6">
              <a:extLst>
                <a:ext uri="{FF2B5EF4-FFF2-40B4-BE49-F238E27FC236}">
                  <a16:creationId xmlns:a16="http://schemas.microsoft.com/office/drawing/2014/main" id="{2277F121-CB2B-3EDB-371B-A86C36D94C1D}"/>
                </a:ext>
              </a:extLst>
            </p:cNvPr>
            <p:cNvGrpSpPr/>
            <p:nvPr/>
          </p:nvGrpSpPr>
          <p:grpSpPr>
            <a:xfrm>
              <a:off x="716813" y="2325126"/>
              <a:ext cx="9309719" cy="1716257"/>
              <a:chOff x="716813" y="2325126"/>
              <a:chExt cx="9309719" cy="1716257"/>
            </a:xfrm>
          </p:grpSpPr>
          <p:pic>
            <p:nvPicPr>
              <p:cNvPr id="12" name="Espace réservé du contenu 8">
                <a:extLst>
                  <a:ext uri="{FF2B5EF4-FFF2-40B4-BE49-F238E27FC236}">
                    <a16:creationId xmlns:a16="http://schemas.microsoft.com/office/drawing/2014/main" id="{73F670CE-1BBC-C224-39C3-0CA0D841BC57}"/>
                  </a:ext>
                </a:extLst>
              </p:cNvPr>
              <p:cNvPicPr>
                <a:picLocks noChangeAspect="1"/>
              </p:cNvPicPr>
              <p:nvPr/>
            </p:nvPicPr>
            <p:blipFill>
              <a:blip r:embed="rId5"/>
              <a:stretch>
                <a:fillRect/>
              </a:stretch>
            </p:blipFill>
            <p:spPr>
              <a:xfrm>
                <a:off x="716813" y="2325126"/>
                <a:ext cx="3178253" cy="1716257"/>
              </a:xfrm>
              <a:prstGeom prst="rect">
                <a:avLst/>
              </a:prstGeom>
            </p:spPr>
          </p:pic>
          <p:pic>
            <p:nvPicPr>
              <p:cNvPr id="13" name="Image 12">
                <a:extLst>
                  <a:ext uri="{FF2B5EF4-FFF2-40B4-BE49-F238E27FC236}">
                    <a16:creationId xmlns:a16="http://schemas.microsoft.com/office/drawing/2014/main" id="{C145EE3E-CDEF-C805-8107-1933EF279CD0}"/>
                  </a:ext>
                </a:extLst>
              </p:cNvPr>
              <p:cNvPicPr>
                <a:picLocks noChangeAspect="1"/>
              </p:cNvPicPr>
              <p:nvPr/>
            </p:nvPicPr>
            <p:blipFill>
              <a:blip r:embed="rId6"/>
              <a:stretch>
                <a:fillRect/>
              </a:stretch>
            </p:blipFill>
            <p:spPr>
              <a:xfrm>
                <a:off x="4472691" y="2553842"/>
                <a:ext cx="2330150" cy="1258827"/>
              </a:xfrm>
              <a:prstGeom prst="rect">
                <a:avLst/>
              </a:prstGeom>
            </p:spPr>
          </p:pic>
          <p:pic>
            <p:nvPicPr>
              <p:cNvPr id="14" name="Image 13">
                <a:extLst>
                  <a:ext uri="{FF2B5EF4-FFF2-40B4-BE49-F238E27FC236}">
                    <a16:creationId xmlns:a16="http://schemas.microsoft.com/office/drawing/2014/main" id="{0CE603C2-AF94-BA2C-4855-41212270F585}"/>
                  </a:ext>
                </a:extLst>
              </p:cNvPr>
              <p:cNvPicPr>
                <a:picLocks noChangeAspect="1"/>
              </p:cNvPicPr>
              <p:nvPr/>
            </p:nvPicPr>
            <p:blipFill>
              <a:blip r:embed="rId7"/>
              <a:stretch>
                <a:fillRect/>
              </a:stretch>
            </p:blipFill>
            <p:spPr>
              <a:xfrm>
                <a:off x="7376901" y="2654884"/>
                <a:ext cx="2649631" cy="889647"/>
              </a:xfrm>
              <a:prstGeom prst="rect">
                <a:avLst/>
              </a:prstGeom>
            </p:spPr>
          </p:pic>
        </p:grpSp>
        <p:sp>
          <p:nvSpPr>
            <p:cNvPr id="8" name="Rectangle 7">
              <a:extLst>
                <a:ext uri="{FF2B5EF4-FFF2-40B4-BE49-F238E27FC236}">
                  <a16:creationId xmlns:a16="http://schemas.microsoft.com/office/drawing/2014/main" id="{45B1CA75-F3DF-459B-EE01-433C6234D95B}"/>
                </a:ext>
              </a:extLst>
            </p:cNvPr>
            <p:cNvSpPr/>
            <p:nvPr/>
          </p:nvSpPr>
          <p:spPr>
            <a:xfrm>
              <a:off x="1210106" y="5330471"/>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9" name="Rectangle 8">
              <a:extLst>
                <a:ext uri="{FF2B5EF4-FFF2-40B4-BE49-F238E27FC236}">
                  <a16:creationId xmlns:a16="http://schemas.microsoft.com/office/drawing/2014/main" id="{3E3EFF6E-B0F0-C9DF-5D39-86A3E129A726}"/>
                </a:ext>
              </a:extLst>
            </p:cNvPr>
            <p:cNvSpPr/>
            <p:nvPr/>
          </p:nvSpPr>
          <p:spPr>
            <a:xfrm>
              <a:off x="1210105" y="4684204"/>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10" name="Rectangle 9">
              <a:extLst>
                <a:ext uri="{FF2B5EF4-FFF2-40B4-BE49-F238E27FC236}">
                  <a16:creationId xmlns:a16="http://schemas.microsoft.com/office/drawing/2014/main" id="{55131F83-DB2E-AADA-031F-CDD150B05B2A}"/>
                </a:ext>
              </a:extLst>
            </p:cNvPr>
            <p:cNvSpPr/>
            <p:nvPr/>
          </p:nvSpPr>
          <p:spPr>
            <a:xfrm>
              <a:off x="5740917" y="4018307"/>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11" name="Rectangle 10">
              <a:extLst>
                <a:ext uri="{FF2B5EF4-FFF2-40B4-BE49-F238E27FC236}">
                  <a16:creationId xmlns:a16="http://schemas.microsoft.com/office/drawing/2014/main" id="{37D76E87-17D3-8E6E-8F32-271834192F8F}"/>
                </a:ext>
              </a:extLst>
            </p:cNvPr>
            <p:cNvSpPr/>
            <p:nvPr/>
          </p:nvSpPr>
          <p:spPr>
            <a:xfrm>
              <a:off x="1210105" y="4018307"/>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15" name="Groupe 14">
            <a:extLst>
              <a:ext uri="{FF2B5EF4-FFF2-40B4-BE49-F238E27FC236}">
                <a16:creationId xmlns:a16="http://schemas.microsoft.com/office/drawing/2014/main" id="{E0B060D0-F691-CAC5-6809-861FD4908124}"/>
              </a:ext>
            </a:extLst>
          </p:cNvPr>
          <p:cNvGrpSpPr/>
          <p:nvPr/>
        </p:nvGrpSpPr>
        <p:grpSpPr>
          <a:xfrm>
            <a:off x="222421" y="2204864"/>
            <a:ext cx="8699158" cy="3574574"/>
            <a:chOff x="1205142" y="2578375"/>
            <a:chExt cx="8699158" cy="3574574"/>
          </a:xfrm>
        </p:grpSpPr>
        <p:sp>
          <p:nvSpPr>
            <p:cNvPr id="16" name="Rectangle 15">
              <a:extLst>
                <a:ext uri="{FF2B5EF4-FFF2-40B4-BE49-F238E27FC236}">
                  <a16:creationId xmlns:a16="http://schemas.microsoft.com/office/drawing/2014/main" id="{D2BDB93D-F4F7-9446-56D7-AC3427EF5AFD}"/>
                </a:ext>
              </a:extLst>
            </p:cNvPr>
            <p:cNvSpPr/>
            <p:nvPr/>
          </p:nvSpPr>
          <p:spPr>
            <a:xfrm>
              <a:off x="1205143" y="5583719"/>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17" name="Rectangle 16">
              <a:extLst>
                <a:ext uri="{FF2B5EF4-FFF2-40B4-BE49-F238E27FC236}">
                  <a16:creationId xmlns:a16="http://schemas.microsoft.com/office/drawing/2014/main" id="{8F232698-2E0F-B1E2-68A7-F6E1A9405818}"/>
                </a:ext>
              </a:extLst>
            </p:cNvPr>
            <p:cNvSpPr/>
            <p:nvPr/>
          </p:nvSpPr>
          <p:spPr>
            <a:xfrm>
              <a:off x="1205142" y="4937452"/>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18" name="Rectangle 17">
              <a:extLst>
                <a:ext uri="{FF2B5EF4-FFF2-40B4-BE49-F238E27FC236}">
                  <a16:creationId xmlns:a16="http://schemas.microsoft.com/office/drawing/2014/main" id="{373F496B-F42D-6AEC-675D-71CE2350E224}"/>
                </a:ext>
              </a:extLst>
            </p:cNvPr>
            <p:cNvSpPr/>
            <p:nvPr/>
          </p:nvSpPr>
          <p:spPr>
            <a:xfrm>
              <a:off x="5735954" y="4271555"/>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19" name="Rectangle 18">
              <a:extLst>
                <a:ext uri="{FF2B5EF4-FFF2-40B4-BE49-F238E27FC236}">
                  <a16:creationId xmlns:a16="http://schemas.microsoft.com/office/drawing/2014/main" id="{7CBC32E8-9DB2-8CB5-3178-D35C3898194C}"/>
                </a:ext>
              </a:extLst>
            </p:cNvPr>
            <p:cNvSpPr/>
            <p:nvPr/>
          </p:nvSpPr>
          <p:spPr>
            <a:xfrm>
              <a:off x="1205142" y="4271555"/>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grpSp>
          <p:nvGrpSpPr>
            <p:cNvPr id="20" name="Groupe 19">
              <a:extLst>
                <a:ext uri="{FF2B5EF4-FFF2-40B4-BE49-F238E27FC236}">
                  <a16:creationId xmlns:a16="http://schemas.microsoft.com/office/drawing/2014/main" id="{941D8272-AF65-320E-BF0E-AB3AAA9D9ECF}"/>
                </a:ext>
              </a:extLst>
            </p:cNvPr>
            <p:cNvGrpSpPr/>
            <p:nvPr/>
          </p:nvGrpSpPr>
          <p:grpSpPr>
            <a:xfrm>
              <a:off x="1905359" y="2578375"/>
              <a:ext cx="7685902" cy="3005344"/>
              <a:chOff x="1905359" y="2578375"/>
              <a:chExt cx="7685902" cy="3005344"/>
            </a:xfrm>
          </p:grpSpPr>
          <p:pic>
            <p:nvPicPr>
              <p:cNvPr id="21" name="Espace réservé du contenu 8">
                <a:extLst>
                  <a:ext uri="{FF2B5EF4-FFF2-40B4-BE49-F238E27FC236}">
                    <a16:creationId xmlns:a16="http://schemas.microsoft.com/office/drawing/2014/main" id="{3FB7CFED-7EFD-4F4E-F367-374248E922AD}"/>
                  </a:ext>
                </a:extLst>
              </p:cNvPr>
              <p:cNvPicPr>
                <a:picLocks noChangeAspect="1"/>
              </p:cNvPicPr>
              <p:nvPr/>
            </p:nvPicPr>
            <p:blipFill>
              <a:blip r:embed="rId5"/>
              <a:stretch>
                <a:fillRect/>
              </a:stretch>
            </p:blipFill>
            <p:spPr>
              <a:xfrm>
                <a:off x="1905359" y="2578375"/>
                <a:ext cx="1984744" cy="1071762"/>
              </a:xfrm>
              <a:prstGeom prst="rect">
                <a:avLst/>
              </a:prstGeom>
            </p:spPr>
          </p:pic>
          <p:pic>
            <p:nvPicPr>
              <p:cNvPr id="22" name="Image 21">
                <a:extLst>
                  <a:ext uri="{FF2B5EF4-FFF2-40B4-BE49-F238E27FC236}">
                    <a16:creationId xmlns:a16="http://schemas.microsoft.com/office/drawing/2014/main" id="{87E43E0F-4D2A-BA7C-FD88-03DD4D0F3181}"/>
                  </a:ext>
                </a:extLst>
              </p:cNvPr>
              <p:cNvPicPr>
                <a:picLocks noChangeAspect="1"/>
              </p:cNvPicPr>
              <p:nvPr/>
            </p:nvPicPr>
            <p:blipFill>
              <a:blip r:embed="rId6"/>
              <a:stretch>
                <a:fillRect/>
              </a:stretch>
            </p:blipFill>
            <p:spPr>
              <a:xfrm>
                <a:off x="4714113" y="2608407"/>
                <a:ext cx="1833814" cy="990689"/>
              </a:xfrm>
              <a:prstGeom prst="rect">
                <a:avLst/>
              </a:prstGeom>
            </p:spPr>
          </p:pic>
          <p:pic>
            <p:nvPicPr>
              <p:cNvPr id="23" name="Image 22">
                <a:extLst>
                  <a:ext uri="{FF2B5EF4-FFF2-40B4-BE49-F238E27FC236}">
                    <a16:creationId xmlns:a16="http://schemas.microsoft.com/office/drawing/2014/main" id="{063E59D1-014D-2DFA-BE70-FE9919894299}"/>
                  </a:ext>
                </a:extLst>
              </p:cNvPr>
              <p:cNvPicPr>
                <a:picLocks noChangeAspect="1"/>
              </p:cNvPicPr>
              <p:nvPr/>
            </p:nvPicPr>
            <p:blipFill>
              <a:blip r:embed="rId7"/>
              <a:stretch>
                <a:fillRect/>
              </a:stretch>
            </p:blipFill>
            <p:spPr>
              <a:xfrm>
                <a:off x="7371937" y="2785619"/>
                <a:ext cx="2219324" cy="745166"/>
              </a:xfrm>
              <a:prstGeom prst="rect">
                <a:avLst/>
              </a:prstGeom>
            </p:spPr>
          </p:pic>
          <p:cxnSp>
            <p:nvCxnSpPr>
              <p:cNvPr id="24" name="Connecteur droit avec flèche 23">
                <a:extLst>
                  <a:ext uri="{FF2B5EF4-FFF2-40B4-BE49-F238E27FC236}">
                    <a16:creationId xmlns:a16="http://schemas.microsoft.com/office/drawing/2014/main" id="{2A9CA7C0-CF22-1F18-9362-3DD688418259}"/>
                  </a:ext>
                </a:extLst>
              </p:cNvPr>
              <p:cNvCxnSpPr>
                <a:stCxn id="21" idx="2"/>
                <a:endCxn id="19" idx="0"/>
              </p:cNvCxnSpPr>
              <p:nvPr/>
            </p:nvCxnSpPr>
            <p:spPr>
              <a:xfrm>
                <a:off x="2897731" y="3650137"/>
                <a:ext cx="391584"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7DE41E2-D886-A011-183B-C26CE84A4FA4}"/>
                  </a:ext>
                </a:extLst>
              </p:cNvPr>
              <p:cNvCxnSpPr>
                <a:stCxn id="21" idx="2"/>
                <a:endCxn id="18" idx="0"/>
              </p:cNvCxnSpPr>
              <p:nvPr/>
            </p:nvCxnSpPr>
            <p:spPr>
              <a:xfrm>
                <a:off x="2897731" y="3650137"/>
                <a:ext cx="4922396"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741478F3-273E-DA92-2234-37B8DB8FA9AE}"/>
                  </a:ext>
                </a:extLst>
              </p:cNvPr>
              <p:cNvCxnSpPr>
                <a:stCxn id="21" idx="2"/>
                <a:endCxn id="17" idx="0"/>
              </p:cNvCxnSpPr>
              <p:nvPr/>
            </p:nvCxnSpPr>
            <p:spPr>
              <a:xfrm>
                <a:off x="2897731" y="3650137"/>
                <a:ext cx="2656990" cy="128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CA74CEA9-7828-6BC0-8593-7969752848FA}"/>
                  </a:ext>
                </a:extLst>
              </p:cNvPr>
              <p:cNvCxnSpPr>
                <a:stCxn id="21" idx="2"/>
                <a:endCxn id="16" idx="0"/>
              </p:cNvCxnSpPr>
              <p:nvPr/>
            </p:nvCxnSpPr>
            <p:spPr>
              <a:xfrm>
                <a:off x="2897731" y="3650137"/>
                <a:ext cx="2656991" cy="193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95752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grpSp>
        <p:nvGrpSpPr>
          <p:cNvPr id="6" name="Groupe 5">
            <a:extLst>
              <a:ext uri="{FF2B5EF4-FFF2-40B4-BE49-F238E27FC236}">
                <a16:creationId xmlns:a16="http://schemas.microsoft.com/office/drawing/2014/main" id="{C2D2A0A7-9E0A-6D03-520E-E12A6585CD45}"/>
              </a:ext>
            </a:extLst>
          </p:cNvPr>
          <p:cNvGrpSpPr/>
          <p:nvPr/>
        </p:nvGrpSpPr>
        <p:grpSpPr>
          <a:xfrm>
            <a:off x="193322" y="2276872"/>
            <a:ext cx="8699158" cy="3574574"/>
            <a:chOff x="1179975" y="2578375"/>
            <a:chExt cx="8699158" cy="3574574"/>
          </a:xfrm>
        </p:grpSpPr>
        <p:cxnSp>
          <p:nvCxnSpPr>
            <p:cNvPr id="7" name="Connecteur droit avec flèche 6">
              <a:extLst>
                <a:ext uri="{FF2B5EF4-FFF2-40B4-BE49-F238E27FC236}">
                  <a16:creationId xmlns:a16="http://schemas.microsoft.com/office/drawing/2014/main" id="{ED53A39C-14D4-5DB0-DC3E-C2371156B447}"/>
                </a:ext>
              </a:extLst>
            </p:cNvPr>
            <p:cNvCxnSpPr/>
            <p:nvPr/>
          </p:nvCxnSpPr>
          <p:spPr>
            <a:xfrm>
              <a:off x="2872564" y="3657534"/>
              <a:ext cx="4922396"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EB09CAEB-83C8-FFB9-7CC2-E764E498569B}"/>
                </a:ext>
              </a:extLst>
            </p:cNvPr>
            <p:cNvGrpSpPr/>
            <p:nvPr/>
          </p:nvGrpSpPr>
          <p:grpSpPr>
            <a:xfrm>
              <a:off x="1179975" y="2578375"/>
              <a:ext cx="8699158" cy="3574574"/>
              <a:chOff x="1179975" y="2578375"/>
              <a:chExt cx="8699158" cy="3574574"/>
            </a:xfrm>
          </p:grpSpPr>
          <p:cxnSp>
            <p:nvCxnSpPr>
              <p:cNvPr id="9" name="Connecteur droit avec flèche 8">
                <a:extLst>
                  <a:ext uri="{FF2B5EF4-FFF2-40B4-BE49-F238E27FC236}">
                    <a16:creationId xmlns:a16="http://schemas.microsoft.com/office/drawing/2014/main" id="{A3C1DAD0-8E72-C574-9650-378979CEA2E8}"/>
                  </a:ext>
                </a:extLst>
              </p:cNvPr>
              <p:cNvCxnSpPr>
                <a:stCxn id="12" idx="2"/>
                <a:endCxn id="31" idx="0"/>
              </p:cNvCxnSpPr>
              <p:nvPr/>
            </p:nvCxnSpPr>
            <p:spPr>
              <a:xfrm>
                <a:off x="2872564" y="3650137"/>
                <a:ext cx="391584" cy="62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3BF211B-A80D-790E-0298-D95037364534}"/>
                  </a:ext>
                </a:extLst>
              </p:cNvPr>
              <p:cNvCxnSpPr>
                <a:stCxn id="12" idx="2"/>
                <a:endCxn id="29" idx="0"/>
              </p:cNvCxnSpPr>
              <p:nvPr/>
            </p:nvCxnSpPr>
            <p:spPr>
              <a:xfrm>
                <a:off x="2872564" y="3650137"/>
                <a:ext cx="2656990" cy="128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735E6523-3E5D-565A-57AC-9983B788DAFE}"/>
                  </a:ext>
                </a:extLst>
              </p:cNvPr>
              <p:cNvGrpSpPr/>
              <p:nvPr/>
            </p:nvGrpSpPr>
            <p:grpSpPr>
              <a:xfrm>
                <a:off x="1179975" y="2578375"/>
                <a:ext cx="8699158" cy="3574574"/>
                <a:chOff x="1179975" y="2578375"/>
                <a:chExt cx="8699158" cy="3574574"/>
              </a:xfrm>
            </p:grpSpPr>
            <p:pic>
              <p:nvPicPr>
                <p:cNvPr id="12" name="Espace réservé du contenu 8">
                  <a:extLst>
                    <a:ext uri="{FF2B5EF4-FFF2-40B4-BE49-F238E27FC236}">
                      <a16:creationId xmlns:a16="http://schemas.microsoft.com/office/drawing/2014/main" id="{8CD4CE7F-9786-FB14-539D-CDACA1BAA648}"/>
                    </a:ext>
                  </a:extLst>
                </p:cNvPr>
                <p:cNvPicPr>
                  <a:picLocks noChangeAspect="1"/>
                </p:cNvPicPr>
                <p:nvPr/>
              </p:nvPicPr>
              <p:blipFill>
                <a:blip r:embed="rId5"/>
                <a:stretch>
                  <a:fillRect/>
                </a:stretch>
              </p:blipFill>
              <p:spPr>
                <a:xfrm>
                  <a:off x="1880192" y="2578375"/>
                  <a:ext cx="1984744" cy="1071762"/>
                </a:xfrm>
                <a:prstGeom prst="rect">
                  <a:avLst/>
                </a:prstGeom>
              </p:spPr>
            </p:pic>
            <p:pic>
              <p:nvPicPr>
                <p:cNvPr id="13" name="Image 12">
                  <a:extLst>
                    <a:ext uri="{FF2B5EF4-FFF2-40B4-BE49-F238E27FC236}">
                      <a16:creationId xmlns:a16="http://schemas.microsoft.com/office/drawing/2014/main" id="{DDC84158-90E3-AF69-2F5F-2083C855B0C6}"/>
                    </a:ext>
                  </a:extLst>
                </p:cNvPr>
                <p:cNvPicPr>
                  <a:picLocks noChangeAspect="1"/>
                </p:cNvPicPr>
                <p:nvPr/>
              </p:nvPicPr>
              <p:blipFill>
                <a:blip r:embed="rId6"/>
                <a:stretch>
                  <a:fillRect/>
                </a:stretch>
              </p:blipFill>
              <p:spPr>
                <a:xfrm>
                  <a:off x="4688946" y="2608407"/>
                  <a:ext cx="1833814" cy="990689"/>
                </a:xfrm>
                <a:prstGeom prst="rect">
                  <a:avLst/>
                </a:prstGeom>
              </p:spPr>
            </p:pic>
            <p:pic>
              <p:nvPicPr>
                <p:cNvPr id="14" name="Image 13">
                  <a:extLst>
                    <a:ext uri="{FF2B5EF4-FFF2-40B4-BE49-F238E27FC236}">
                      <a16:creationId xmlns:a16="http://schemas.microsoft.com/office/drawing/2014/main" id="{FC037B71-3B61-0D10-4DB8-50BD78ABFF0E}"/>
                    </a:ext>
                  </a:extLst>
                </p:cNvPr>
                <p:cNvPicPr>
                  <a:picLocks noChangeAspect="1"/>
                </p:cNvPicPr>
                <p:nvPr/>
              </p:nvPicPr>
              <p:blipFill>
                <a:blip r:embed="rId7"/>
                <a:stretch>
                  <a:fillRect/>
                </a:stretch>
              </p:blipFill>
              <p:spPr>
                <a:xfrm>
                  <a:off x="7346770" y="2785619"/>
                  <a:ext cx="2219324" cy="745166"/>
                </a:xfrm>
                <a:prstGeom prst="rect">
                  <a:avLst/>
                </a:prstGeom>
              </p:spPr>
            </p:pic>
            <p:sp>
              <p:nvSpPr>
                <p:cNvPr id="28" name="Rectangle 27">
                  <a:extLst>
                    <a:ext uri="{FF2B5EF4-FFF2-40B4-BE49-F238E27FC236}">
                      <a16:creationId xmlns:a16="http://schemas.microsoft.com/office/drawing/2014/main" id="{78140F5F-DB82-D93F-DDB2-94C45D491062}"/>
                    </a:ext>
                  </a:extLst>
                </p:cNvPr>
                <p:cNvSpPr/>
                <p:nvPr/>
              </p:nvSpPr>
              <p:spPr>
                <a:xfrm>
                  <a:off x="1179976" y="5583719"/>
                  <a:ext cx="8699157" cy="56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Matériel Physique</a:t>
                  </a:r>
                </a:p>
              </p:txBody>
            </p:sp>
            <p:sp>
              <p:nvSpPr>
                <p:cNvPr id="29" name="Rectangle 28">
                  <a:extLst>
                    <a:ext uri="{FF2B5EF4-FFF2-40B4-BE49-F238E27FC236}">
                      <a16:creationId xmlns:a16="http://schemas.microsoft.com/office/drawing/2014/main" id="{AFA66263-2480-1F41-A137-4184AD54D871}"/>
                    </a:ext>
                  </a:extLst>
                </p:cNvPr>
                <p:cNvSpPr/>
                <p:nvPr/>
              </p:nvSpPr>
              <p:spPr>
                <a:xfrm>
                  <a:off x="1179975" y="4937452"/>
                  <a:ext cx="8699157" cy="569230"/>
                </a:xfrm>
                <a:prstGeom prst="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d’Exploitation</a:t>
                  </a:r>
                </a:p>
              </p:txBody>
            </p:sp>
            <p:sp>
              <p:nvSpPr>
                <p:cNvPr id="30" name="Rectangle 29">
                  <a:extLst>
                    <a:ext uri="{FF2B5EF4-FFF2-40B4-BE49-F238E27FC236}">
                      <a16:creationId xmlns:a16="http://schemas.microsoft.com/office/drawing/2014/main" id="{1EEA14CE-6003-123B-0DF7-DF014EC7986B}"/>
                    </a:ext>
                  </a:extLst>
                </p:cNvPr>
                <p:cNvSpPr/>
                <p:nvPr/>
              </p:nvSpPr>
              <p:spPr>
                <a:xfrm>
                  <a:off x="5710787" y="4271555"/>
                  <a:ext cx="4168345" cy="5692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Dépendances</a:t>
                  </a:r>
                </a:p>
              </p:txBody>
            </p:sp>
            <p:sp>
              <p:nvSpPr>
                <p:cNvPr id="31" name="Rectangle 30">
                  <a:extLst>
                    <a:ext uri="{FF2B5EF4-FFF2-40B4-BE49-F238E27FC236}">
                      <a16:creationId xmlns:a16="http://schemas.microsoft.com/office/drawing/2014/main" id="{5B2F70C7-B74A-F506-7E1B-649C2040247B}"/>
                    </a:ext>
                  </a:extLst>
                </p:cNvPr>
                <p:cNvSpPr/>
                <p:nvPr/>
              </p:nvSpPr>
              <p:spPr>
                <a:xfrm>
                  <a:off x="1179975" y="4271555"/>
                  <a:ext cx="4168345" cy="5692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Bibliothèques</a:t>
                  </a:r>
                </a:p>
              </p:txBody>
            </p:sp>
            <p:cxnSp>
              <p:nvCxnSpPr>
                <p:cNvPr id="32" name="Connecteur droit avec flèche 31">
                  <a:extLst>
                    <a:ext uri="{FF2B5EF4-FFF2-40B4-BE49-F238E27FC236}">
                      <a16:creationId xmlns:a16="http://schemas.microsoft.com/office/drawing/2014/main" id="{57557584-87E9-E2AB-3AD7-10E5EF5C0A6B}"/>
                    </a:ext>
                  </a:extLst>
                </p:cNvPr>
                <p:cNvCxnSpPr>
                  <a:stCxn id="12" idx="2"/>
                  <a:endCxn id="28" idx="0"/>
                </p:cNvCxnSpPr>
                <p:nvPr/>
              </p:nvCxnSpPr>
              <p:spPr>
                <a:xfrm>
                  <a:off x="2872564" y="3650137"/>
                  <a:ext cx="2656991" cy="193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BAC80829-4CFC-B9E8-7890-9F48EDB9B6B3}"/>
                    </a:ext>
                  </a:extLst>
                </p:cNvPr>
                <p:cNvCxnSpPr>
                  <a:stCxn id="13" idx="2"/>
                  <a:endCxn id="31" idx="0"/>
                </p:cNvCxnSpPr>
                <p:nvPr/>
              </p:nvCxnSpPr>
              <p:spPr>
                <a:xfrm flipH="1">
                  <a:off x="3264148" y="3599096"/>
                  <a:ext cx="2341705" cy="67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63EDBC6-A888-05A4-BF67-2C67CC3E9CEC}"/>
                    </a:ext>
                  </a:extLst>
                </p:cNvPr>
                <p:cNvCxnSpPr>
                  <a:stCxn id="14" idx="2"/>
                  <a:endCxn id="30" idx="0"/>
                </p:cNvCxnSpPr>
                <p:nvPr/>
              </p:nvCxnSpPr>
              <p:spPr>
                <a:xfrm flipH="1">
                  <a:off x="7794960" y="3530785"/>
                  <a:ext cx="661472" cy="74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77E02E3-4747-D3A9-C9E4-76CD6B21F294}"/>
                    </a:ext>
                  </a:extLst>
                </p:cNvPr>
                <p:cNvCxnSpPr>
                  <a:stCxn id="14" idx="2"/>
                  <a:endCxn id="29" idx="0"/>
                </p:cNvCxnSpPr>
                <p:nvPr/>
              </p:nvCxnSpPr>
              <p:spPr>
                <a:xfrm flipH="1">
                  <a:off x="5529554" y="3530785"/>
                  <a:ext cx="2926878" cy="1406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905F53C-8B84-B88A-58BD-FCDDE801475D}"/>
                    </a:ext>
                  </a:extLst>
                </p:cNvPr>
                <p:cNvCxnSpPr>
                  <a:stCxn id="14" idx="2"/>
                  <a:endCxn id="28" idx="0"/>
                </p:cNvCxnSpPr>
                <p:nvPr/>
              </p:nvCxnSpPr>
              <p:spPr>
                <a:xfrm flipH="1">
                  <a:off x="5529554" y="3530785"/>
                  <a:ext cx="2926878" cy="1975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DF6AFA05-B2CE-4E0D-B6E0-AEF5EA0A23EB}"/>
                    </a:ext>
                  </a:extLst>
                </p:cNvPr>
                <p:cNvCxnSpPr/>
                <p:nvPr/>
              </p:nvCxnSpPr>
              <p:spPr>
                <a:xfrm>
                  <a:off x="5605853" y="3606493"/>
                  <a:ext cx="2189107" cy="67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74CDF956-9A64-A303-B2A1-5FCE78D4543B}"/>
                    </a:ext>
                  </a:extLst>
                </p:cNvPr>
                <p:cNvCxnSpPr/>
                <p:nvPr/>
              </p:nvCxnSpPr>
              <p:spPr>
                <a:xfrm flipH="1">
                  <a:off x="3264148" y="3538182"/>
                  <a:ext cx="5192284" cy="74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CD28AF66-82B4-52FB-1560-59FCDD5D4FC3}"/>
                    </a:ext>
                  </a:extLst>
                </p:cNvPr>
                <p:cNvCxnSpPr/>
                <p:nvPr/>
              </p:nvCxnSpPr>
              <p:spPr>
                <a:xfrm flipH="1">
                  <a:off x="5528573" y="3605537"/>
                  <a:ext cx="76298" cy="198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4288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5" name="Rectangle 14">
            <a:extLst>
              <a:ext uri="{FF2B5EF4-FFF2-40B4-BE49-F238E27FC236}">
                <a16:creationId xmlns:a16="http://schemas.microsoft.com/office/drawing/2014/main" id="{3F1645FC-26A1-EE6C-E764-F64B0C0A03F3}"/>
              </a:ext>
            </a:extLst>
          </p:cNvPr>
          <p:cNvSpPr/>
          <p:nvPr/>
        </p:nvSpPr>
        <p:spPr>
          <a:xfrm>
            <a:off x="3635896" y="2708920"/>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Version WP</a:t>
            </a:r>
          </a:p>
        </p:txBody>
      </p:sp>
      <p:sp>
        <p:nvSpPr>
          <p:cNvPr id="16" name="Rectangle 15">
            <a:extLst>
              <a:ext uri="{FF2B5EF4-FFF2-40B4-BE49-F238E27FC236}">
                <a16:creationId xmlns:a16="http://schemas.microsoft.com/office/drawing/2014/main" id="{5B86689F-8CB7-C2D5-FD94-2F5D87B82BD1}"/>
              </a:ext>
            </a:extLst>
          </p:cNvPr>
          <p:cNvSpPr/>
          <p:nvPr/>
        </p:nvSpPr>
        <p:spPr>
          <a:xfrm>
            <a:off x="363589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7.4</a:t>
            </a:r>
          </a:p>
        </p:txBody>
      </p:sp>
      <p:sp>
        <p:nvSpPr>
          <p:cNvPr id="17" name="Rectangle 16">
            <a:extLst>
              <a:ext uri="{FF2B5EF4-FFF2-40B4-BE49-F238E27FC236}">
                <a16:creationId xmlns:a16="http://schemas.microsoft.com/office/drawing/2014/main" id="{5BB31A27-1D65-F36B-E5E8-04B38F8AEF16}"/>
              </a:ext>
            </a:extLst>
          </p:cNvPr>
          <p:cNvSpPr/>
          <p:nvPr/>
        </p:nvSpPr>
        <p:spPr>
          <a:xfrm>
            <a:off x="3635896" y="4042258"/>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NGNIX</a:t>
            </a:r>
          </a:p>
        </p:txBody>
      </p:sp>
      <p:sp>
        <p:nvSpPr>
          <p:cNvPr id="18" name="Rectangle 17">
            <a:extLst>
              <a:ext uri="{FF2B5EF4-FFF2-40B4-BE49-F238E27FC236}">
                <a16:creationId xmlns:a16="http://schemas.microsoft.com/office/drawing/2014/main" id="{CB1AB1F8-DD3F-A8B3-D0F7-BCD6892A0EF7}"/>
              </a:ext>
            </a:extLst>
          </p:cNvPr>
          <p:cNvSpPr/>
          <p:nvPr/>
        </p:nvSpPr>
        <p:spPr>
          <a:xfrm>
            <a:off x="2545150"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App1</a:t>
            </a:r>
          </a:p>
        </p:txBody>
      </p:sp>
      <p:sp>
        <p:nvSpPr>
          <p:cNvPr id="19" name="Rectangle 18">
            <a:extLst>
              <a:ext uri="{FF2B5EF4-FFF2-40B4-BE49-F238E27FC236}">
                <a16:creationId xmlns:a16="http://schemas.microsoft.com/office/drawing/2014/main" id="{6D792073-B259-6ECE-69B3-237435D3A9EE}"/>
              </a:ext>
            </a:extLst>
          </p:cNvPr>
          <p:cNvSpPr/>
          <p:nvPr/>
        </p:nvSpPr>
        <p:spPr>
          <a:xfrm>
            <a:off x="4726644"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App2</a:t>
            </a:r>
          </a:p>
        </p:txBody>
      </p:sp>
      <p:pic>
        <p:nvPicPr>
          <p:cNvPr id="20" name="Espace réservé du contenu 8">
            <a:extLst>
              <a:ext uri="{FF2B5EF4-FFF2-40B4-BE49-F238E27FC236}">
                <a16:creationId xmlns:a16="http://schemas.microsoft.com/office/drawing/2014/main" id="{8D4DC462-9939-3675-0CA7-7F0A92549F9B}"/>
              </a:ext>
            </a:extLst>
          </p:cNvPr>
          <p:cNvPicPr>
            <a:picLocks noChangeAspect="1"/>
          </p:cNvPicPr>
          <p:nvPr/>
        </p:nvPicPr>
        <p:blipFill>
          <a:blip r:embed="rId5"/>
          <a:stretch>
            <a:fillRect/>
          </a:stretch>
        </p:blipFill>
        <p:spPr>
          <a:xfrm>
            <a:off x="2036527" y="1826723"/>
            <a:ext cx="1444727" cy="780153"/>
          </a:xfrm>
          <a:prstGeom prst="rect">
            <a:avLst/>
          </a:prstGeom>
        </p:spPr>
      </p:pic>
      <p:pic>
        <p:nvPicPr>
          <p:cNvPr id="21" name="Espace réservé du contenu 8">
            <a:extLst>
              <a:ext uri="{FF2B5EF4-FFF2-40B4-BE49-F238E27FC236}">
                <a16:creationId xmlns:a16="http://schemas.microsoft.com/office/drawing/2014/main" id="{3CFAADF0-A747-2AFE-85AB-4BC6FF8B243A}"/>
              </a:ext>
            </a:extLst>
          </p:cNvPr>
          <p:cNvPicPr>
            <a:picLocks noChangeAspect="1"/>
          </p:cNvPicPr>
          <p:nvPr/>
        </p:nvPicPr>
        <p:blipFill>
          <a:blip r:embed="rId5"/>
          <a:stretch>
            <a:fillRect/>
          </a:stretch>
        </p:blipFill>
        <p:spPr>
          <a:xfrm>
            <a:off x="5464503" y="1795272"/>
            <a:ext cx="1444727" cy="780153"/>
          </a:xfrm>
          <a:prstGeom prst="rect">
            <a:avLst/>
          </a:prstGeom>
        </p:spPr>
      </p:pic>
    </p:spTree>
    <p:extLst>
      <p:ext uri="{BB962C8B-B14F-4D97-AF65-F5344CB8AC3E}">
        <p14:creationId xmlns:p14="http://schemas.microsoft.com/office/powerpoint/2010/main" val="48099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Sans l’utilisation de Docker:</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5" name="Rectangle 14">
            <a:extLst>
              <a:ext uri="{FF2B5EF4-FFF2-40B4-BE49-F238E27FC236}">
                <a16:creationId xmlns:a16="http://schemas.microsoft.com/office/drawing/2014/main" id="{3F1645FC-26A1-EE6C-E764-F64B0C0A03F3}"/>
              </a:ext>
            </a:extLst>
          </p:cNvPr>
          <p:cNvSpPr/>
          <p:nvPr/>
        </p:nvSpPr>
        <p:spPr>
          <a:xfrm>
            <a:off x="3635896" y="2708920"/>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Version WP</a:t>
            </a:r>
          </a:p>
        </p:txBody>
      </p:sp>
      <p:sp>
        <p:nvSpPr>
          <p:cNvPr id="16" name="Rectangle 15">
            <a:extLst>
              <a:ext uri="{FF2B5EF4-FFF2-40B4-BE49-F238E27FC236}">
                <a16:creationId xmlns:a16="http://schemas.microsoft.com/office/drawing/2014/main" id="{5B86689F-8CB7-C2D5-FD94-2F5D87B82BD1}"/>
              </a:ext>
            </a:extLst>
          </p:cNvPr>
          <p:cNvSpPr/>
          <p:nvPr/>
        </p:nvSpPr>
        <p:spPr>
          <a:xfrm>
            <a:off x="363589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7.4</a:t>
            </a:r>
          </a:p>
        </p:txBody>
      </p:sp>
      <p:sp>
        <p:nvSpPr>
          <p:cNvPr id="17" name="Rectangle 16">
            <a:extLst>
              <a:ext uri="{FF2B5EF4-FFF2-40B4-BE49-F238E27FC236}">
                <a16:creationId xmlns:a16="http://schemas.microsoft.com/office/drawing/2014/main" id="{5BB31A27-1D65-F36B-E5E8-04B38F8AEF16}"/>
              </a:ext>
            </a:extLst>
          </p:cNvPr>
          <p:cNvSpPr/>
          <p:nvPr/>
        </p:nvSpPr>
        <p:spPr>
          <a:xfrm>
            <a:off x="3635896" y="4042258"/>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NGNIX</a:t>
            </a:r>
          </a:p>
        </p:txBody>
      </p:sp>
      <p:sp>
        <p:nvSpPr>
          <p:cNvPr id="18" name="Rectangle 17">
            <a:extLst>
              <a:ext uri="{FF2B5EF4-FFF2-40B4-BE49-F238E27FC236}">
                <a16:creationId xmlns:a16="http://schemas.microsoft.com/office/drawing/2014/main" id="{CB1AB1F8-DD3F-A8B3-D0F7-BCD6892A0EF7}"/>
              </a:ext>
            </a:extLst>
          </p:cNvPr>
          <p:cNvSpPr/>
          <p:nvPr/>
        </p:nvSpPr>
        <p:spPr>
          <a:xfrm>
            <a:off x="2545150" y="4725144"/>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Fichier App1</a:t>
            </a:r>
          </a:p>
        </p:txBody>
      </p:sp>
      <p:sp>
        <p:nvSpPr>
          <p:cNvPr id="19" name="Rectangle 18">
            <a:extLst>
              <a:ext uri="{FF2B5EF4-FFF2-40B4-BE49-F238E27FC236}">
                <a16:creationId xmlns:a16="http://schemas.microsoft.com/office/drawing/2014/main" id="{6D792073-B259-6ECE-69B3-237435D3A9EE}"/>
              </a:ext>
            </a:extLst>
          </p:cNvPr>
          <p:cNvSpPr/>
          <p:nvPr/>
        </p:nvSpPr>
        <p:spPr>
          <a:xfrm>
            <a:off x="4726644" y="4725144"/>
            <a:ext cx="1872208" cy="5760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Fichier App2</a:t>
            </a:r>
          </a:p>
        </p:txBody>
      </p:sp>
      <p:pic>
        <p:nvPicPr>
          <p:cNvPr id="20" name="Espace réservé du contenu 8">
            <a:extLst>
              <a:ext uri="{FF2B5EF4-FFF2-40B4-BE49-F238E27FC236}">
                <a16:creationId xmlns:a16="http://schemas.microsoft.com/office/drawing/2014/main" id="{8D4DC462-9939-3675-0CA7-7F0A92549F9B}"/>
              </a:ext>
            </a:extLst>
          </p:cNvPr>
          <p:cNvPicPr>
            <a:picLocks noChangeAspect="1"/>
          </p:cNvPicPr>
          <p:nvPr/>
        </p:nvPicPr>
        <p:blipFill>
          <a:blip r:embed="rId5"/>
          <a:stretch>
            <a:fillRect/>
          </a:stretch>
        </p:blipFill>
        <p:spPr>
          <a:xfrm>
            <a:off x="2036527" y="1826723"/>
            <a:ext cx="1444727" cy="780153"/>
          </a:xfrm>
          <a:prstGeom prst="rect">
            <a:avLst/>
          </a:prstGeom>
        </p:spPr>
      </p:pic>
      <p:pic>
        <p:nvPicPr>
          <p:cNvPr id="21" name="Espace réservé du contenu 8">
            <a:extLst>
              <a:ext uri="{FF2B5EF4-FFF2-40B4-BE49-F238E27FC236}">
                <a16:creationId xmlns:a16="http://schemas.microsoft.com/office/drawing/2014/main" id="{3CFAADF0-A747-2AFE-85AB-4BC6FF8B243A}"/>
              </a:ext>
            </a:extLst>
          </p:cNvPr>
          <p:cNvPicPr>
            <a:picLocks noChangeAspect="1"/>
          </p:cNvPicPr>
          <p:nvPr/>
        </p:nvPicPr>
        <p:blipFill>
          <a:blip r:embed="rId5"/>
          <a:stretch>
            <a:fillRect/>
          </a:stretch>
        </p:blipFill>
        <p:spPr>
          <a:xfrm>
            <a:off x="5464503" y="1795272"/>
            <a:ext cx="1444727" cy="780153"/>
          </a:xfrm>
          <a:prstGeom prst="rect">
            <a:avLst/>
          </a:prstGeom>
        </p:spPr>
      </p:pic>
      <p:sp>
        <p:nvSpPr>
          <p:cNvPr id="6" name="Rectangle 5">
            <a:extLst>
              <a:ext uri="{FF2B5EF4-FFF2-40B4-BE49-F238E27FC236}">
                <a16:creationId xmlns:a16="http://schemas.microsoft.com/office/drawing/2014/main" id="{482A5740-A378-D59E-2E06-9D21351AD107}"/>
              </a:ext>
            </a:extLst>
          </p:cNvPr>
          <p:cNvSpPr/>
          <p:nvPr/>
        </p:nvSpPr>
        <p:spPr>
          <a:xfrm>
            <a:off x="5973126" y="3375589"/>
            <a:ext cx="1872208"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PHP 8.2</a:t>
            </a:r>
          </a:p>
        </p:txBody>
      </p:sp>
    </p:spTree>
    <p:extLst>
      <p:ext uri="{BB962C8B-B14F-4D97-AF65-F5344CB8AC3E}">
        <p14:creationId xmlns:p14="http://schemas.microsoft.com/office/powerpoint/2010/main" val="44682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461839" y="2482666"/>
            <a:ext cx="8402525" cy="2242477"/>
          </a:xfrm>
        </p:spPr>
        <p:txBody>
          <a:bodyPr>
            <a:normAutofit/>
          </a:bodyPr>
          <a:lstStyle/>
          <a:p>
            <a:r>
              <a:rPr lang="fr-FR" altLang="ko-KR" i="0" dirty="0">
                <a:latin typeface="Arial" panose="020B0604020202020204" pitchFamily="34" charset="0"/>
                <a:cs typeface="Arial" panose="020B0604020202020204" pitchFamily="34" charset="0"/>
              </a:rPr>
              <a:t>Sans l’utilisation de Docker:</a:t>
            </a:r>
          </a:p>
          <a:p>
            <a:endParaRPr lang="fr-FR" altLang="ko-KR" i="0" dirty="0">
              <a:latin typeface="Arial" panose="020B0604020202020204" pitchFamily="34" charset="0"/>
              <a:cs typeface="Arial" panose="020B0604020202020204" pitchFamily="34" charset="0"/>
            </a:endParaRPr>
          </a:p>
          <a:p>
            <a:pPr algn="just"/>
            <a:r>
              <a:rPr lang="fr-FR" altLang="ko-KR" i="0" dirty="0">
                <a:latin typeface="Arial" panose="020B0604020202020204" pitchFamily="34" charset="0"/>
                <a:cs typeface="Arial" panose="020B0604020202020204" pitchFamily="34" charset="0"/>
              </a:rPr>
              <a:t>	</a:t>
            </a:r>
            <a:r>
              <a:rPr lang="fr-FR" altLang="ko-KR" sz="2000" i="0" dirty="0">
                <a:latin typeface="Arial" panose="020B0604020202020204" pitchFamily="34" charset="0"/>
                <a:cs typeface="Arial" panose="020B0604020202020204" pitchFamily="34" charset="0"/>
              </a:rPr>
              <a:t>En pratique, la virtualisation consomme beaucoup de ressources. Sa mise en œuvre est donc extrêmement lourde car on va embarquer dans une image virtuelle tout le système de disque, la mémoire, l’OS ainsi que les applications. C’est là que les conteneurs devienne intéressants.</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26554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853" y="667240"/>
            <a:ext cx="2335907" cy="553998"/>
          </a:xfrm>
          <a:prstGeom prst="rect">
            <a:avLst/>
          </a:prstGeom>
        </p:spPr>
        <p:txBody>
          <a:bodyPr wrap="square" rtlCol="0">
            <a:spAutoFit/>
          </a:bodyPr>
          <a:lstStyle/>
          <a:p>
            <a:pPr algn="ctr" fontAlgn="base">
              <a:spcBef>
                <a:spcPct val="0"/>
              </a:spcBef>
              <a:spcAft>
                <a:spcPct val="0"/>
              </a:spcAft>
              <a:buClr>
                <a:schemeClr val="hlink"/>
              </a:buClr>
            </a:pPr>
            <a:r>
              <a:rPr lang="fr-FR" altLang="ko-KR" sz="3000" b="1" dirty="0">
                <a:solidFill>
                  <a:schemeClr val="bg1"/>
                </a:solidFill>
                <a:latin typeface="+mj-lt"/>
                <a:ea typeface="맑은 고딕" pitchFamily="50" charset="-127"/>
                <a:cs typeface="+mj-cs"/>
              </a:rPr>
              <a:t>PLAN</a:t>
            </a:r>
          </a:p>
        </p:txBody>
      </p:sp>
      <p:grpSp>
        <p:nvGrpSpPr>
          <p:cNvPr id="26" name="그룹 25"/>
          <p:cNvGrpSpPr/>
          <p:nvPr/>
        </p:nvGrpSpPr>
        <p:grpSpPr>
          <a:xfrm>
            <a:off x="2745419" y="1765816"/>
            <a:ext cx="3923743" cy="681037"/>
            <a:chOff x="2411760" y="1765816"/>
            <a:chExt cx="3923743" cy="681037"/>
          </a:xfrm>
        </p:grpSpPr>
        <p:sp>
          <p:nvSpPr>
            <p:cNvPr id="21" name="타원 20"/>
            <p:cNvSpPr/>
            <p:nvPr/>
          </p:nvSpPr>
          <p:spPr bwMode="auto">
            <a:xfrm>
              <a:off x="2411760" y="1765816"/>
              <a:ext cx="681038" cy="681037"/>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18" name="Text Box 5"/>
            <p:cNvSpPr txBox="1">
              <a:spLocks noChangeArrowheads="1"/>
            </p:cNvSpPr>
            <p:nvPr/>
          </p:nvSpPr>
          <p:spPr bwMode="auto">
            <a:xfrm>
              <a:off x="3166853" y="1772816"/>
              <a:ext cx="2952750" cy="523220"/>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Introduction au Cloud Computing</a:t>
              </a:r>
            </a:p>
          </p:txBody>
        </p:sp>
        <p:sp>
          <p:nvSpPr>
            <p:cNvPr id="19" name="Text Box 11"/>
            <p:cNvSpPr txBox="1">
              <a:spLocks noChangeArrowheads="1"/>
            </p:cNvSpPr>
            <p:nvPr/>
          </p:nvSpPr>
          <p:spPr bwMode="auto">
            <a:xfrm>
              <a:off x="3166853" y="2100555"/>
              <a:ext cx="3168650" cy="246221"/>
            </a:xfrm>
            <a:prstGeom prst="rect">
              <a:avLst/>
            </a:prstGeom>
            <a:noFill/>
            <a:ln w="9525">
              <a:noFill/>
              <a:miter lim="800000"/>
              <a:headEnd/>
              <a:tailEnd/>
            </a:ln>
            <a:effectLst/>
          </p:spPr>
          <p:txBody>
            <a:bodyPr anchor="ctr">
              <a:spAutoFit/>
            </a:bodyPr>
            <a:lstStyle/>
            <a:p>
              <a:pPr>
                <a:lnSpc>
                  <a:spcPts val="1200"/>
                </a:lnSpc>
                <a:defRPr/>
              </a:pPr>
              <a:endPar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endParaRPr>
            </a:p>
          </p:txBody>
        </p:sp>
        <p:sp>
          <p:nvSpPr>
            <p:cNvPr id="20" name="TextBox 13"/>
            <p:cNvSpPr txBox="1">
              <a:spLocks noChangeArrowheads="1"/>
            </p:cNvSpPr>
            <p:nvPr/>
          </p:nvSpPr>
          <p:spPr bwMode="auto">
            <a:xfrm>
              <a:off x="2472395" y="1867808"/>
              <a:ext cx="508473" cy="477054"/>
            </a:xfrm>
            <a:prstGeom prst="rect">
              <a:avLst/>
            </a:prstGeom>
            <a:noFill/>
            <a:ln w="9525">
              <a:noFill/>
              <a:miter lim="800000"/>
              <a:headEnd/>
              <a:tailEnd/>
            </a:ln>
          </p:spPr>
          <p:txBody>
            <a:bodyPr wrap="none">
              <a:spAutoFit/>
            </a:bodyPr>
            <a:lstStyle/>
            <a:p>
              <a:r>
                <a:rPr lang="fr-FR" altLang="ko-KR" sz="2500" b="1" dirty="0">
                  <a:solidFill>
                    <a:schemeClr val="bg1"/>
                  </a:solidFill>
                  <a:latin typeface="+mj-lt"/>
                  <a:ea typeface="맑은 고딕" pitchFamily="50" charset="-127"/>
                  <a:cs typeface="+mj-cs"/>
                </a:rPr>
                <a:t>01</a:t>
              </a:r>
            </a:p>
          </p:txBody>
        </p:sp>
      </p:grpSp>
      <p:grpSp>
        <p:nvGrpSpPr>
          <p:cNvPr id="28" name="그룹 27"/>
          <p:cNvGrpSpPr/>
          <p:nvPr/>
        </p:nvGrpSpPr>
        <p:grpSpPr>
          <a:xfrm>
            <a:off x="4104641" y="2653964"/>
            <a:ext cx="3923743" cy="847044"/>
            <a:chOff x="3770982" y="2653964"/>
            <a:chExt cx="3923743" cy="847044"/>
          </a:xfrm>
        </p:grpSpPr>
        <p:sp>
          <p:nvSpPr>
            <p:cNvPr id="22" name="타원 21"/>
            <p:cNvSpPr/>
            <p:nvPr/>
          </p:nvSpPr>
          <p:spPr bwMode="auto">
            <a:xfrm>
              <a:off x="3770982" y="2653964"/>
              <a:ext cx="681038" cy="681037"/>
            </a:xfrm>
            <a:prstGeom prst="ellipse">
              <a:avLst/>
            </a:prstGeom>
            <a:solidFill>
              <a:srgbClr val="A98BBF"/>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32" name="Text Box 5"/>
            <p:cNvSpPr txBox="1">
              <a:spLocks noChangeArrowheads="1"/>
            </p:cNvSpPr>
            <p:nvPr/>
          </p:nvSpPr>
          <p:spPr bwMode="auto">
            <a:xfrm>
              <a:off x="4526075" y="2660964"/>
              <a:ext cx="2952750" cy="307777"/>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Intro &amp; Install de Docker</a:t>
              </a:r>
            </a:p>
          </p:txBody>
        </p:sp>
        <p:sp>
          <p:nvSpPr>
            <p:cNvPr id="33" name="Text Box 11"/>
            <p:cNvSpPr txBox="1">
              <a:spLocks noChangeArrowheads="1"/>
            </p:cNvSpPr>
            <p:nvPr/>
          </p:nvSpPr>
          <p:spPr bwMode="auto">
            <a:xfrm>
              <a:off x="4526075" y="2947010"/>
              <a:ext cx="3168650" cy="553998"/>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Depuis les dépôts officiels</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A partir des référentiel official de Docker</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Sous Windows</a:t>
              </a:r>
            </a:p>
          </p:txBody>
        </p:sp>
        <p:sp>
          <p:nvSpPr>
            <p:cNvPr id="35" name="TextBox 13"/>
            <p:cNvSpPr txBox="1">
              <a:spLocks noChangeArrowheads="1"/>
            </p:cNvSpPr>
            <p:nvPr/>
          </p:nvSpPr>
          <p:spPr bwMode="auto">
            <a:xfrm>
              <a:off x="3831617" y="2755956"/>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02</a:t>
              </a:r>
            </a:p>
          </p:txBody>
        </p:sp>
      </p:grpSp>
      <p:grpSp>
        <p:nvGrpSpPr>
          <p:cNvPr id="29" name="그룹 28"/>
          <p:cNvGrpSpPr/>
          <p:nvPr/>
        </p:nvGrpSpPr>
        <p:grpSpPr>
          <a:xfrm>
            <a:off x="2745419" y="3542112"/>
            <a:ext cx="3923743" cy="967008"/>
            <a:chOff x="2411760" y="3542112"/>
            <a:chExt cx="3923743" cy="967008"/>
          </a:xfrm>
        </p:grpSpPr>
        <p:sp>
          <p:nvSpPr>
            <p:cNvPr id="23" name="타원 22"/>
            <p:cNvSpPr/>
            <p:nvPr/>
          </p:nvSpPr>
          <p:spPr bwMode="auto">
            <a:xfrm>
              <a:off x="2411760" y="3542112"/>
              <a:ext cx="681038" cy="681037"/>
            </a:xfrm>
            <a:prstGeom prst="ellipse">
              <a:avLst/>
            </a:prstGeom>
            <a:solidFill>
              <a:srgbClr val="615991"/>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38" name="Text Box 5"/>
            <p:cNvSpPr txBox="1">
              <a:spLocks noChangeArrowheads="1"/>
            </p:cNvSpPr>
            <p:nvPr/>
          </p:nvSpPr>
          <p:spPr bwMode="auto">
            <a:xfrm>
              <a:off x="3166853" y="3549112"/>
              <a:ext cx="2952750" cy="523220"/>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Utilisation de la commande Docker</a:t>
              </a:r>
            </a:p>
          </p:txBody>
        </p:sp>
        <p:sp>
          <p:nvSpPr>
            <p:cNvPr id="39" name="Text Box 11"/>
            <p:cNvSpPr txBox="1">
              <a:spLocks noChangeArrowheads="1"/>
            </p:cNvSpPr>
            <p:nvPr/>
          </p:nvSpPr>
          <p:spPr bwMode="auto">
            <a:xfrm>
              <a:off x="3166853" y="3955122"/>
              <a:ext cx="3168650" cy="553998"/>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Télécharger des images</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Démarrer conteneur</a:t>
              </a: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Exécuter un conteneur Docker</a:t>
              </a:r>
            </a:p>
          </p:txBody>
        </p:sp>
        <p:sp>
          <p:nvSpPr>
            <p:cNvPr id="40" name="TextBox 13"/>
            <p:cNvSpPr txBox="1">
              <a:spLocks noChangeArrowheads="1"/>
            </p:cNvSpPr>
            <p:nvPr/>
          </p:nvSpPr>
          <p:spPr bwMode="auto">
            <a:xfrm>
              <a:off x="2472395" y="3644104"/>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03</a:t>
              </a:r>
            </a:p>
          </p:txBody>
        </p:sp>
      </p:grpSp>
      <p:grpSp>
        <p:nvGrpSpPr>
          <p:cNvPr id="30" name="그룹 29"/>
          <p:cNvGrpSpPr/>
          <p:nvPr/>
        </p:nvGrpSpPr>
        <p:grpSpPr>
          <a:xfrm>
            <a:off x="4104641" y="4699333"/>
            <a:ext cx="3923743" cy="681037"/>
            <a:chOff x="3770982" y="4430260"/>
            <a:chExt cx="3923743" cy="681037"/>
          </a:xfrm>
        </p:grpSpPr>
        <p:sp>
          <p:nvSpPr>
            <p:cNvPr id="24" name="타원 23"/>
            <p:cNvSpPr/>
            <p:nvPr/>
          </p:nvSpPr>
          <p:spPr bwMode="auto">
            <a:xfrm>
              <a:off x="3770982" y="4430260"/>
              <a:ext cx="681038" cy="681037"/>
            </a:xfrm>
            <a:prstGeom prst="ellipse">
              <a:avLst/>
            </a:prstGeom>
            <a:solidFill>
              <a:srgbClr val="A98BBF"/>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43" name="Text Box 5"/>
            <p:cNvSpPr txBox="1">
              <a:spLocks noChangeArrowheads="1"/>
            </p:cNvSpPr>
            <p:nvPr/>
          </p:nvSpPr>
          <p:spPr bwMode="auto">
            <a:xfrm>
              <a:off x="4400725" y="4447552"/>
              <a:ext cx="2952750" cy="307975"/>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Finalisation exercice</a:t>
              </a:r>
            </a:p>
          </p:txBody>
        </p:sp>
        <p:sp>
          <p:nvSpPr>
            <p:cNvPr id="44" name="Text Box 11"/>
            <p:cNvSpPr txBox="1">
              <a:spLocks noChangeArrowheads="1"/>
            </p:cNvSpPr>
            <p:nvPr/>
          </p:nvSpPr>
          <p:spPr bwMode="auto">
            <a:xfrm>
              <a:off x="4526075" y="4688055"/>
              <a:ext cx="3168650" cy="400110"/>
            </a:xfrm>
            <a:prstGeom prst="rect">
              <a:avLst/>
            </a:prstGeom>
            <a:noFill/>
            <a:ln w="9525">
              <a:noFill/>
              <a:miter lim="800000"/>
              <a:headEnd/>
              <a:tailEnd/>
            </a:ln>
            <a:effectLst/>
          </p:spPr>
          <p:txBody>
            <a:bodyPr anchor="ctr">
              <a:spAutoFit/>
            </a:bodyPr>
            <a:lstStyle/>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Exercice sur </a:t>
              </a:r>
              <a:r>
                <a:rPr lang="fr-FR" altLang="ko-KR" sz="1100" dirty="0" err="1">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github</a:t>
              </a:r>
              <a:endPar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endParaRPr>
            </a:p>
            <a:p>
              <a:pPr>
                <a:lnSpc>
                  <a:spcPts val="1200"/>
                </a:lnSpc>
                <a:defRPr/>
              </a:pPr>
              <a:r>
                <a:rPr lang="fr-FR" altLang="ko-KR" sz="1100" dirty="0">
                  <a:solidFill>
                    <a:schemeClr val="tx1">
                      <a:lumMod val="65000"/>
                      <a:lumOff val="35000"/>
                    </a:schemeClr>
                  </a:solidFill>
                  <a:latin typeface="Arial" panose="020B0604020202020204" pitchFamily="34" charset="0"/>
                  <a:ea typeface="맑은 고딕" pitchFamily="50" charset="-127"/>
                  <a:cs typeface="Arial" panose="020B0604020202020204" pitchFamily="34" charset="0"/>
                </a:rPr>
                <a:t>Exercice dans le slide</a:t>
              </a:r>
            </a:p>
          </p:txBody>
        </p:sp>
        <p:sp>
          <p:nvSpPr>
            <p:cNvPr id="45" name="TextBox 13"/>
            <p:cNvSpPr txBox="1">
              <a:spLocks noChangeArrowheads="1"/>
            </p:cNvSpPr>
            <p:nvPr/>
          </p:nvSpPr>
          <p:spPr bwMode="auto">
            <a:xfrm>
              <a:off x="3831617" y="4532252"/>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04</a:t>
              </a:r>
            </a:p>
          </p:txBody>
        </p:sp>
      </p:grpSp>
      <p:grpSp>
        <p:nvGrpSpPr>
          <p:cNvPr id="31" name="그룹 30"/>
          <p:cNvGrpSpPr/>
          <p:nvPr/>
        </p:nvGrpSpPr>
        <p:grpSpPr>
          <a:xfrm>
            <a:off x="2760361" y="5724737"/>
            <a:ext cx="3923743" cy="681037"/>
            <a:chOff x="2411760" y="5318407"/>
            <a:chExt cx="3923743" cy="681037"/>
          </a:xfrm>
        </p:grpSpPr>
        <p:sp>
          <p:nvSpPr>
            <p:cNvPr id="25" name="타원 24"/>
            <p:cNvSpPr/>
            <p:nvPr/>
          </p:nvSpPr>
          <p:spPr bwMode="auto">
            <a:xfrm>
              <a:off x="2411760" y="5318407"/>
              <a:ext cx="681038" cy="681037"/>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dirty="0">
                <a:solidFill>
                  <a:schemeClr val="bg1"/>
                </a:solidFill>
                <a:latin typeface="+mj-lt"/>
                <a:ea typeface="맑은 고딕" pitchFamily="50" charset="-127"/>
              </a:endParaRPr>
            </a:p>
          </p:txBody>
        </p:sp>
        <p:sp>
          <p:nvSpPr>
            <p:cNvPr id="48" name="Text Box 5"/>
            <p:cNvSpPr txBox="1">
              <a:spLocks noChangeArrowheads="1"/>
            </p:cNvSpPr>
            <p:nvPr/>
          </p:nvSpPr>
          <p:spPr bwMode="auto">
            <a:xfrm>
              <a:off x="3166853" y="5497289"/>
              <a:ext cx="2952750" cy="307975"/>
            </a:xfrm>
            <a:prstGeom prst="rect">
              <a:avLst/>
            </a:prstGeom>
            <a:noFill/>
            <a:ln w="9525">
              <a:noFill/>
              <a:miter lim="800000"/>
              <a:headEnd/>
              <a:tailEnd/>
            </a:ln>
          </p:spPr>
          <p:txBody>
            <a:bodyPr>
              <a:spAutoFit/>
            </a:bodyPr>
            <a:lstStyle/>
            <a:p>
              <a:pPr>
                <a:defRPr/>
              </a:pPr>
              <a:r>
                <a:rPr lang="fr-FR" altLang="ko-KR" sz="1400" b="1" dirty="0">
                  <a:solidFill>
                    <a:schemeClr val="bg1">
                      <a:lumMod val="65000"/>
                    </a:schemeClr>
                  </a:solidFill>
                  <a:latin typeface="Arial Black" panose="020B0A04020102020204" pitchFamily="34" charset="0"/>
                  <a:ea typeface="맑은 고딕" pitchFamily="50" charset="-127"/>
                </a:rPr>
                <a:t>Conclusion - évaluation</a:t>
              </a:r>
            </a:p>
          </p:txBody>
        </p:sp>
        <p:sp>
          <p:nvSpPr>
            <p:cNvPr id="50" name="Text Box 11"/>
            <p:cNvSpPr txBox="1">
              <a:spLocks noChangeArrowheads="1"/>
            </p:cNvSpPr>
            <p:nvPr/>
          </p:nvSpPr>
          <p:spPr bwMode="auto">
            <a:xfrm>
              <a:off x="3166853" y="5653146"/>
              <a:ext cx="3168650" cy="246221"/>
            </a:xfrm>
            <a:prstGeom prst="rect">
              <a:avLst/>
            </a:prstGeom>
            <a:noFill/>
            <a:ln w="9525">
              <a:noFill/>
              <a:miter lim="800000"/>
              <a:headEnd/>
              <a:tailEnd/>
            </a:ln>
            <a:effectLst/>
          </p:spPr>
          <p:txBody>
            <a:bodyPr anchor="ctr">
              <a:spAutoFit/>
            </a:bodyPr>
            <a:lstStyle/>
            <a:p>
              <a:pPr>
                <a:lnSpc>
                  <a:spcPts val="1200"/>
                </a:lnSpc>
                <a:defRPr/>
              </a:pPr>
              <a:endParaRPr lang="fr-FR" altLang="ko-KR" sz="1100" dirty="0">
                <a:solidFill>
                  <a:schemeClr val="tx1">
                    <a:lumMod val="65000"/>
                    <a:lumOff val="35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2472395" y="5420399"/>
              <a:ext cx="508473" cy="477054"/>
            </a:xfrm>
            <a:prstGeom prst="rect">
              <a:avLst/>
            </a:prstGeom>
          </p:spPr>
          <p:txBody>
            <a:bodyPr wrap="none">
              <a:spAutoFit/>
            </a:bodyPr>
            <a:lstStyle/>
            <a:p>
              <a:r>
                <a:rPr lang="fr-FR" altLang="ko-KR" sz="2500" b="1" dirty="0">
                  <a:solidFill>
                    <a:schemeClr val="bg1"/>
                  </a:solidFill>
                  <a:latin typeface="+mj-lt"/>
                  <a:ea typeface="맑은 고딕" pitchFamily="50" charset="-127"/>
                  <a:cs typeface="+mj-cs"/>
                </a:rPr>
                <a:t>05</a:t>
              </a:r>
            </a:p>
          </p:txBody>
        </p:sp>
      </p:grpSp>
      <p:pic>
        <p:nvPicPr>
          <p:cNvPr id="2" name="Image 1">
            <a:extLst>
              <a:ext uri="{FF2B5EF4-FFF2-40B4-BE49-F238E27FC236}">
                <a16:creationId xmlns:a16="http://schemas.microsoft.com/office/drawing/2014/main" id="{1A048168-E828-1795-418A-F85098C6EC3C}"/>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E5317ACD-DA22-32BC-EB99-A0AD47576C7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Cube 5">
            <a:extLst>
              <a:ext uri="{FF2B5EF4-FFF2-40B4-BE49-F238E27FC236}">
                <a16:creationId xmlns:a16="http://schemas.microsoft.com/office/drawing/2014/main" id="{3CC0B234-A724-37FB-1234-9BC8DEB88B76}"/>
              </a:ext>
            </a:extLst>
          </p:cNvPr>
          <p:cNvSpPr/>
          <p:nvPr/>
        </p:nvSpPr>
        <p:spPr>
          <a:xfrm>
            <a:off x="2051720" y="1916832"/>
            <a:ext cx="3928647" cy="2025848"/>
          </a:xfrm>
          <a:prstGeom prst="cube">
            <a:avLst>
              <a:gd name="adj" fmla="val 286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Cube 7">
            <a:extLst>
              <a:ext uri="{FF2B5EF4-FFF2-40B4-BE49-F238E27FC236}">
                <a16:creationId xmlns:a16="http://schemas.microsoft.com/office/drawing/2014/main" id="{DD9E46C2-556A-1F45-DF8B-1E4FB7B6BAFD}"/>
              </a:ext>
            </a:extLst>
          </p:cNvPr>
          <p:cNvSpPr/>
          <p:nvPr/>
        </p:nvSpPr>
        <p:spPr>
          <a:xfrm>
            <a:off x="2968687" y="4338783"/>
            <a:ext cx="3928647" cy="2025848"/>
          </a:xfrm>
          <a:prstGeom prst="cube">
            <a:avLst>
              <a:gd name="adj" fmla="val 286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Espace réservé du contenu 8">
            <a:extLst>
              <a:ext uri="{FF2B5EF4-FFF2-40B4-BE49-F238E27FC236}">
                <a16:creationId xmlns:a16="http://schemas.microsoft.com/office/drawing/2014/main" id="{12EFE4D7-9578-3DEE-6E5C-CA055BD650E9}"/>
              </a:ext>
            </a:extLst>
          </p:cNvPr>
          <p:cNvPicPr>
            <a:picLocks noChangeAspect="1"/>
          </p:cNvPicPr>
          <p:nvPr/>
        </p:nvPicPr>
        <p:blipFill>
          <a:blip r:embed="rId5"/>
          <a:stretch>
            <a:fillRect/>
          </a:stretch>
        </p:blipFill>
        <p:spPr>
          <a:xfrm>
            <a:off x="2051720" y="2564904"/>
            <a:ext cx="1296144" cy="699918"/>
          </a:xfrm>
          <a:prstGeom prst="rect">
            <a:avLst/>
          </a:prstGeom>
        </p:spPr>
      </p:pic>
      <p:pic>
        <p:nvPicPr>
          <p:cNvPr id="10" name="Image 9">
            <a:extLst>
              <a:ext uri="{FF2B5EF4-FFF2-40B4-BE49-F238E27FC236}">
                <a16:creationId xmlns:a16="http://schemas.microsoft.com/office/drawing/2014/main" id="{766FB729-B978-8817-2490-C398D1C82AE4}"/>
              </a:ext>
            </a:extLst>
          </p:cNvPr>
          <p:cNvPicPr>
            <a:picLocks noChangeAspect="1"/>
          </p:cNvPicPr>
          <p:nvPr/>
        </p:nvPicPr>
        <p:blipFill>
          <a:blip r:embed="rId6"/>
          <a:stretch>
            <a:fillRect/>
          </a:stretch>
        </p:blipFill>
        <p:spPr>
          <a:xfrm>
            <a:off x="3191442" y="3190627"/>
            <a:ext cx="1056632" cy="570829"/>
          </a:xfrm>
          <a:prstGeom prst="rect">
            <a:avLst/>
          </a:prstGeom>
        </p:spPr>
      </p:pic>
      <p:pic>
        <p:nvPicPr>
          <p:cNvPr id="11" name="Image 10">
            <a:extLst>
              <a:ext uri="{FF2B5EF4-FFF2-40B4-BE49-F238E27FC236}">
                <a16:creationId xmlns:a16="http://schemas.microsoft.com/office/drawing/2014/main" id="{17705E74-58AF-8952-43A9-C0498EC9A8F8}"/>
              </a:ext>
            </a:extLst>
          </p:cNvPr>
          <p:cNvPicPr>
            <a:picLocks noChangeAspect="1"/>
          </p:cNvPicPr>
          <p:nvPr/>
        </p:nvPicPr>
        <p:blipFill>
          <a:blip r:embed="rId7"/>
          <a:stretch>
            <a:fillRect/>
          </a:stretch>
        </p:blipFill>
        <p:spPr>
          <a:xfrm>
            <a:off x="4091652" y="2728444"/>
            <a:ext cx="1199129" cy="402623"/>
          </a:xfrm>
          <a:prstGeom prst="rect">
            <a:avLst/>
          </a:prstGeom>
        </p:spPr>
      </p:pic>
      <p:pic>
        <p:nvPicPr>
          <p:cNvPr id="12" name="Espace réservé du contenu 8">
            <a:extLst>
              <a:ext uri="{FF2B5EF4-FFF2-40B4-BE49-F238E27FC236}">
                <a16:creationId xmlns:a16="http://schemas.microsoft.com/office/drawing/2014/main" id="{8BBB8BDC-ACCD-1C65-4D5E-6E54C9A277A5}"/>
              </a:ext>
            </a:extLst>
          </p:cNvPr>
          <p:cNvPicPr>
            <a:picLocks noChangeAspect="1"/>
          </p:cNvPicPr>
          <p:nvPr/>
        </p:nvPicPr>
        <p:blipFill>
          <a:blip r:embed="rId5"/>
          <a:stretch>
            <a:fillRect/>
          </a:stretch>
        </p:blipFill>
        <p:spPr>
          <a:xfrm>
            <a:off x="2920049" y="5015787"/>
            <a:ext cx="1296144" cy="699918"/>
          </a:xfrm>
          <a:prstGeom prst="rect">
            <a:avLst/>
          </a:prstGeom>
        </p:spPr>
      </p:pic>
      <p:pic>
        <p:nvPicPr>
          <p:cNvPr id="13" name="Image 12">
            <a:extLst>
              <a:ext uri="{FF2B5EF4-FFF2-40B4-BE49-F238E27FC236}">
                <a16:creationId xmlns:a16="http://schemas.microsoft.com/office/drawing/2014/main" id="{6639D444-C3F2-FDB9-5347-4BE9AA8BFD11}"/>
              </a:ext>
            </a:extLst>
          </p:cNvPr>
          <p:cNvPicPr>
            <a:picLocks noChangeAspect="1"/>
          </p:cNvPicPr>
          <p:nvPr/>
        </p:nvPicPr>
        <p:blipFill>
          <a:blip r:embed="rId6"/>
          <a:stretch>
            <a:fillRect/>
          </a:stretch>
        </p:blipFill>
        <p:spPr>
          <a:xfrm>
            <a:off x="4059771" y="5641510"/>
            <a:ext cx="1056632" cy="570829"/>
          </a:xfrm>
          <a:prstGeom prst="rect">
            <a:avLst/>
          </a:prstGeom>
        </p:spPr>
      </p:pic>
      <p:pic>
        <p:nvPicPr>
          <p:cNvPr id="14" name="Image 13">
            <a:extLst>
              <a:ext uri="{FF2B5EF4-FFF2-40B4-BE49-F238E27FC236}">
                <a16:creationId xmlns:a16="http://schemas.microsoft.com/office/drawing/2014/main" id="{926B27DA-4049-E0C7-5596-F8D71F1F72CC}"/>
              </a:ext>
            </a:extLst>
          </p:cNvPr>
          <p:cNvPicPr>
            <a:picLocks noChangeAspect="1"/>
          </p:cNvPicPr>
          <p:nvPr/>
        </p:nvPicPr>
        <p:blipFill>
          <a:blip r:embed="rId7"/>
          <a:stretch>
            <a:fillRect/>
          </a:stretch>
        </p:blipFill>
        <p:spPr>
          <a:xfrm>
            <a:off x="4959981" y="5179327"/>
            <a:ext cx="1199129" cy="402623"/>
          </a:xfrm>
          <a:prstGeom prst="rect">
            <a:avLst/>
          </a:prstGeom>
        </p:spPr>
      </p:pic>
      <p:sp>
        <p:nvSpPr>
          <p:cNvPr id="15" name="Rectangle 14">
            <a:extLst>
              <a:ext uri="{FF2B5EF4-FFF2-40B4-BE49-F238E27FC236}">
                <a16:creationId xmlns:a16="http://schemas.microsoft.com/office/drawing/2014/main" id="{E88137A0-BC42-9096-61CC-86DA6EDB3137}"/>
              </a:ext>
            </a:extLst>
          </p:cNvPr>
          <p:cNvSpPr/>
          <p:nvPr/>
        </p:nvSpPr>
        <p:spPr>
          <a:xfrm>
            <a:off x="2339752" y="3264822"/>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v6</a:t>
            </a:r>
          </a:p>
        </p:txBody>
      </p:sp>
      <p:sp>
        <p:nvSpPr>
          <p:cNvPr id="16" name="Rectangle 15">
            <a:extLst>
              <a:ext uri="{FF2B5EF4-FFF2-40B4-BE49-F238E27FC236}">
                <a16:creationId xmlns:a16="http://schemas.microsoft.com/office/drawing/2014/main" id="{2C384B09-5451-5FAA-A174-49B5E8EE64E6}"/>
              </a:ext>
            </a:extLst>
          </p:cNvPr>
          <p:cNvSpPr/>
          <p:nvPr/>
        </p:nvSpPr>
        <p:spPr>
          <a:xfrm>
            <a:off x="3405290" y="2755886"/>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V7.4</a:t>
            </a:r>
          </a:p>
        </p:txBody>
      </p:sp>
      <p:sp>
        <p:nvSpPr>
          <p:cNvPr id="17" name="Rectangle 16">
            <a:extLst>
              <a:ext uri="{FF2B5EF4-FFF2-40B4-BE49-F238E27FC236}">
                <a16:creationId xmlns:a16="http://schemas.microsoft.com/office/drawing/2014/main" id="{0B478D57-7C27-7D01-A867-10E582414D91}"/>
              </a:ext>
            </a:extLst>
          </p:cNvPr>
          <p:cNvSpPr/>
          <p:nvPr/>
        </p:nvSpPr>
        <p:spPr>
          <a:xfrm>
            <a:off x="4376748" y="3339263"/>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Vx.y</a:t>
            </a:r>
            <a:endParaRPr lang="fr-FR" dirty="0"/>
          </a:p>
        </p:txBody>
      </p:sp>
      <p:sp>
        <p:nvSpPr>
          <p:cNvPr id="18" name="Rectangle 17">
            <a:extLst>
              <a:ext uri="{FF2B5EF4-FFF2-40B4-BE49-F238E27FC236}">
                <a16:creationId xmlns:a16="http://schemas.microsoft.com/office/drawing/2014/main" id="{1DBE5B6E-345E-0304-E603-1B79D8418694}"/>
              </a:ext>
            </a:extLst>
          </p:cNvPr>
          <p:cNvSpPr/>
          <p:nvPr/>
        </p:nvSpPr>
        <p:spPr>
          <a:xfrm>
            <a:off x="3244363" y="5724359"/>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v6</a:t>
            </a:r>
          </a:p>
        </p:txBody>
      </p:sp>
      <p:sp>
        <p:nvSpPr>
          <p:cNvPr id="19" name="Rectangle 18">
            <a:extLst>
              <a:ext uri="{FF2B5EF4-FFF2-40B4-BE49-F238E27FC236}">
                <a16:creationId xmlns:a16="http://schemas.microsoft.com/office/drawing/2014/main" id="{9C0F61A3-210D-A899-DDB2-60CA7B095A43}"/>
              </a:ext>
            </a:extLst>
          </p:cNvPr>
          <p:cNvSpPr/>
          <p:nvPr/>
        </p:nvSpPr>
        <p:spPr>
          <a:xfrm>
            <a:off x="4309901" y="5215423"/>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V8.2</a:t>
            </a:r>
          </a:p>
        </p:txBody>
      </p:sp>
      <p:sp>
        <p:nvSpPr>
          <p:cNvPr id="20" name="Rectangle 19">
            <a:extLst>
              <a:ext uri="{FF2B5EF4-FFF2-40B4-BE49-F238E27FC236}">
                <a16:creationId xmlns:a16="http://schemas.microsoft.com/office/drawing/2014/main" id="{B16B6E9B-300E-5537-A1A8-67CF27FA3B8A}"/>
              </a:ext>
            </a:extLst>
          </p:cNvPr>
          <p:cNvSpPr/>
          <p:nvPr/>
        </p:nvSpPr>
        <p:spPr>
          <a:xfrm>
            <a:off x="5281359" y="5798800"/>
            <a:ext cx="628935" cy="328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Vx.y</a:t>
            </a:r>
            <a:endParaRPr lang="fr-FR" dirty="0"/>
          </a:p>
        </p:txBody>
      </p:sp>
    </p:spTree>
    <p:extLst>
      <p:ext uri="{BB962C8B-B14F-4D97-AF65-F5344CB8AC3E}">
        <p14:creationId xmlns:p14="http://schemas.microsoft.com/office/powerpoint/2010/main" val="186204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8" y="1694416"/>
            <a:ext cx="8191500" cy="4667250"/>
          </a:xfrm>
          <a:prstGeom prst="rect">
            <a:avLst/>
          </a:prstGeom>
        </p:spPr>
      </p:pic>
    </p:spTree>
    <p:extLst>
      <p:ext uri="{BB962C8B-B14F-4D97-AF65-F5344CB8AC3E}">
        <p14:creationId xmlns:p14="http://schemas.microsoft.com/office/powerpoint/2010/main" val="297851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370737" y="1772816"/>
            <a:ext cx="8402525" cy="3312368"/>
          </a:xfrm>
        </p:spPr>
        <p:txBody>
          <a:bodyPr>
            <a:normAutofit fontScale="92500" lnSpcReduction="20000"/>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pPr marL="0" indent="0"/>
            <a:r>
              <a:rPr lang="fr-FR" altLang="ko-KR" sz="2000" i="0" dirty="0">
                <a:latin typeface="Arial" panose="020B0604020202020204" pitchFamily="34" charset="0"/>
                <a:cs typeface="Arial" panose="020B0604020202020204" pitchFamily="34" charset="0"/>
              </a:rPr>
              <a:t>Hyperviseur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 C’est un processus qui crée et exécute des machines virtuelles (VM). Il permet à un ordinateur hôte de prendre en charge plusieurs VM clientes en partageant virtuellement ses ressources, telles que la mémoire et la capacité de traitement » (</a:t>
            </a:r>
            <a:r>
              <a:rPr lang="fr-FR" altLang="ko-KR" sz="2000" i="0" dirty="0" err="1">
                <a:latin typeface="Arial" panose="020B0604020202020204" pitchFamily="34" charset="0"/>
                <a:cs typeface="Arial" panose="020B0604020202020204" pitchFamily="34" charset="0"/>
              </a:rPr>
              <a:t>Vmware</a:t>
            </a:r>
            <a:r>
              <a:rPr lang="fr-FR" altLang="ko-KR" sz="2000" i="0" dirty="0">
                <a:latin typeface="Arial" panose="020B0604020202020204" pitchFamily="34" charset="0"/>
                <a:cs typeface="Arial" panose="020B0604020202020204" pitchFamily="34" charset="0"/>
              </a:rPr>
              <a:t> </a:t>
            </a:r>
            <a:r>
              <a:rPr lang="fr-FR" altLang="ko-KR" sz="2000" i="0" dirty="0" err="1">
                <a:latin typeface="Arial" panose="020B0604020202020204" pitchFamily="34" charset="0"/>
                <a:cs typeface="Arial" panose="020B0604020202020204" pitchFamily="34" charset="0"/>
              </a:rPr>
              <a:t>Inc</a:t>
            </a:r>
            <a:r>
              <a:rPr lang="fr-FR" altLang="ko-KR" sz="2000" i="0" dirty="0">
                <a:latin typeface="Arial" panose="020B0604020202020204" pitchFamily="34" charset="0"/>
                <a:cs typeface="Arial" panose="020B0604020202020204" pitchFamily="34" charset="0"/>
              </a:rPr>
              <a:t>, 2021).</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 Lors de la décennie précédente, les hyperviseurs ont rapidement pris l’avantage dans le milieu professionnel, créant des écosystèmes complets avec des fonctionnalités avancées (migration à chaud des machines virtuelles, redondance, </a:t>
            </a:r>
            <a:r>
              <a:rPr lang="fr-FR" altLang="ko-KR" sz="2000" i="0" dirty="0" err="1">
                <a:latin typeface="Arial" panose="020B0604020202020204" pitchFamily="34" charset="0"/>
                <a:cs typeface="Arial" panose="020B0604020202020204" pitchFamily="34" charset="0"/>
              </a:rPr>
              <a:t>scripting</a:t>
            </a:r>
            <a:r>
              <a:rPr lang="fr-FR" altLang="ko-KR" sz="2000" i="0" dirty="0">
                <a:latin typeface="Arial" panose="020B0604020202020204" pitchFamily="34" charset="0"/>
                <a:cs typeface="Arial" panose="020B0604020202020204" pitchFamily="34" charset="0"/>
              </a:rPr>
              <a:t>, support d’OS différents, API...). Jean-Marc </a:t>
            </a:r>
            <a:r>
              <a:rPr lang="fr-FR" altLang="ko-KR" sz="2000" i="0" dirty="0" err="1">
                <a:latin typeface="Arial" panose="020B0604020202020204" pitchFamily="34" charset="0"/>
                <a:cs typeface="Arial" panose="020B0604020202020204" pitchFamily="34" charset="0"/>
              </a:rPr>
              <a:t>Pouchoulon</a:t>
            </a:r>
            <a:r>
              <a:rPr lang="fr-FR" altLang="ko-KR" sz="2000" i="0" dirty="0">
                <a:latin typeface="Arial" panose="020B0604020202020204" pitchFamily="34" charset="0"/>
                <a:cs typeface="Arial" panose="020B0604020202020204" pitchFamily="34" charset="0"/>
              </a:rPr>
              <a:t>, Docker: outil et sujet d’enseignement en D.U.T, 2016.</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15861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8" y="1694416"/>
            <a:ext cx="8191500" cy="4667250"/>
          </a:xfrm>
          <a:prstGeom prst="rect">
            <a:avLst/>
          </a:prstGeom>
        </p:spPr>
      </p:pic>
    </p:spTree>
    <p:extLst>
      <p:ext uri="{BB962C8B-B14F-4D97-AF65-F5344CB8AC3E}">
        <p14:creationId xmlns:p14="http://schemas.microsoft.com/office/powerpoint/2010/main" val="22093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3439DDA0-4EF3-9DC6-8213-1C7D2B1290A4}"/>
              </a:ext>
            </a:extLst>
          </p:cNvPr>
          <p:cNvSpPr/>
          <p:nvPr/>
        </p:nvSpPr>
        <p:spPr>
          <a:xfrm>
            <a:off x="3049206" y="2214214"/>
            <a:ext cx="2736304" cy="2990777"/>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2863186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370737" y="1772816"/>
            <a:ext cx="8402525" cy="3312368"/>
          </a:xfrm>
        </p:spPr>
        <p:txBody>
          <a:bodyPr>
            <a:normAutofit/>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pPr marL="0" indent="0"/>
            <a:r>
              <a:rPr lang="fr-FR" altLang="ko-KR" sz="2000" i="0" dirty="0">
                <a:latin typeface="Arial" panose="020B0604020202020204" pitchFamily="34" charset="0"/>
                <a:cs typeface="Arial" panose="020B0604020202020204" pitchFamily="34" charset="0"/>
              </a:rPr>
              <a:t>« La plate-forme Docker offre un haut degré de portabilité, ce qui permet aux utilisateurs de s’enregistrer et de partager des conteneurs sur une grande variété d’hôtes au sein d’environnement publics et privés. Il est alors possible de développer des applications de façon plus efficiente, en utilisant moins de ressources, et de déployer ces applications rapidement. » Docker/</a:t>
            </a:r>
            <a:r>
              <a:rPr lang="fr-FR" altLang="ko-KR" sz="2000" i="0" dirty="0" err="1">
                <a:latin typeface="Arial" panose="020B0604020202020204" pitchFamily="34" charset="0"/>
                <a:cs typeface="Arial" panose="020B0604020202020204" pitchFamily="34" charset="0"/>
              </a:rPr>
              <a:t>Kubernetes</a:t>
            </a:r>
            <a:r>
              <a:rPr lang="fr-FR" altLang="ko-KR" sz="2000" i="0" dirty="0">
                <a:latin typeface="Arial" panose="020B0604020202020204" pitchFamily="34" charset="0"/>
                <a:cs typeface="Arial" panose="020B0604020202020204" pitchFamily="34" charset="0"/>
              </a:rPr>
              <a:t> Elyes </a:t>
            </a:r>
            <a:r>
              <a:rPr lang="fr-FR" altLang="ko-KR" sz="2000" i="0" dirty="0" err="1">
                <a:latin typeface="Arial" panose="020B0604020202020204" pitchFamily="34" charset="0"/>
                <a:cs typeface="Arial" panose="020B0604020202020204" pitchFamily="34" charset="0"/>
              </a:rPr>
              <a:t>Gassara</a:t>
            </a:r>
            <a:r>
              <a:rPr lang="fr-FR" altLang="ko-KR" sz="2000" i="0" dirty="0">
                <a:latin typeface="Arial" panose="020B0604020202020204" pitchFamily="34" charset="0"/>
                <a:cs typeface="Arial" panose="020B0604020202020204" pitchFamily="34" charset="0"/>
              </a:rPr>
              <a:t>, 2022.</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317845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21" name="Image 20">
            <a:extLst>
              <a:ext uri="{FF2B5EF4-FFF2-40B4-BE49-F238E27FC236}">
                <a16:creationId xmlns:a16="http://schemas.microsoft.com/office/drawing/2014/main" id="{6D595F87-248B-7606-ABC5-4EE838B7A4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2545" y="1700808"/>
            <a:ext cx="8191500" cy="4607718"/>
          </a:xfrm>
          <a:prstGeom prst="rect">
            <a:avLst/>
          </a:prstGeom>
        </p:spPr>
      </p:pic>
    </p:spTree>
    <p:extLst>
      <p:ext uri="{BB962C8B-B14F-4D97-AF65-F5344CB8AC3E}">
        <p14:creationId xmlns:p14="http://schemas.microsoft.com/office/powerpoint/2010/main" val="1337924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5FE7FB-F60C-4A33-3649-0121FA93E202}"/>
              </a:ext>
            </a:extLst>
          </p:cNvPr>
          <p:cNvSpPr/>
          <p:nvPr/>
        </p:nvSpPr>
        <p:spPr>
          <a:xfrm>
            <a:off x="4067944" y="2564903"/>
            <a:ext cx="4487718" cy="33104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6" name="Espace réservé du contenu 7">
            <a:extLst>
              <a:ext uri="{FF2B5EF4-FFF2-40B4-BE49-F238E27FC236}">
                <a16:creationId xmlns:a16="http://schemas.microsoft.com/office/drawing/2014/main" id="{4CBBB6C9-5453-9F49-4F65-883D013DC22D}"/>
              </a:ext>
            </a:extLst>
          </p:cNvPr>
          <p:cNvPicPr>
            <a:picLocks noChangeAspect="1"/>
          </p:cNvPicPr>
          <p:nvPr/>
        </p:nvPicPr>
        <p:blipFill>
          <a:blip r:embed="rId5"/>
          <a:stretch>
            <a:fillRect/>
          </a:stretch>
        </p:blipFill>
        <p:spPr>
          <a:xfrm>
            <a:off x="489955" y="2564904"/>
            <a:ext cx="8065707" cy="3310415"/>
          </a:xfrm>
          <a:prstGeom prst="rect">
            <a:avLst/>
          </a:prstGeom>
        </p:spPr>
      </p:pic>
      <p:sp>
        <p:nvSpPr>
          <p:cNvPr id="7" name="Rectangle 6">
            <a:extLst>
              <a:ext uri="{FF2B5EF4-FFF2-40B4-BE49-F238E27FC236}">
                <a16:creationId xmlns:a16="http://schemas.microsoft.com/office/drawing/2014/main" id="{D08C8414-48EC-C057-DBED-281F52C573AD}"/>
              </a:ext>
            </a:extLst>
          </p:cNvPr>
          <p:cNvSpPr/>
          <p:nvPr/>
        </p:nvSpPr>
        <p:spPr>
          <a:xfrm>
            <a:off x="2627784" y="3529583"/>
            <a:ext cx="1224136" cy="3600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dirty="0"/>
              <a:t>docker pull</a:t>
            </a:r>
          </a:p>
        </p:txBody>
      </p:sp>
    </p:spTree>
    <p:extLst>
      <p:ext uri="{BB962C8B-B14F-4D97-AF65-F5344CB8AC3E}">
        <p14:creationId xmlns:p14="http://schemas.microsoft.com/office/powerpoint/2010/main" val="3881489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 </a:t>
            </a:r>
            <a:r>
              <a:rPr lang="fr-FR" altLang="ko-KR" i="0" dirty="0">
                <a:latin typeface="Arial" panose="020B0604020202020204" pitchFamily="34" charset="0"/>
                <a:cs typeface="Arial" panose="020B0604020202020204" pitchFamily="34" charset="0"/>
                <a:hlinkClick r:id="rId3"/>
              </a:rPr>
              <a:t>www.docker.com</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pic>
        <p:nvPicPr>
          <p:cNvPr id="8" name="Image 7">
            <a:extLst>
              <a:ext uri="{FF2B5EF4-FFF2-40B4-BE49-F238E27FC236}">
                <a16:creationId xmlns:a16="http://schemas.microsoft.com/office/drawing/2014/main" id="{FD04B084-4917-4C83-5D8B-CED84B1CDA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1622762"/>
            <a:ext cx="9144000" cy="5143499"/>
          </a:xfrm>
          <a:prstGeom prst="rect">
            <a:avLst/>
          </a:prstGeom>
        </p:spPr>
      </p:pic>
    </p:spTree>
    <p:extLst>
      <p:ext uri="{BB962C8B-B14F-4D97-AF65-F5344CB8AC3E}">
        <p14:creationId xmlns:p14="http://schemas.microsoft.com/office/powerpoint/2010/main" val="544313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Avec l’utilisation de Docker: </a:t>
            </a:r>
            <a:r>
              <a:rPr lang="fr-FR" altLang="ko-KR" i="0" dirty="0">
                <a:latin typeface="Arial" panose="020B0604020202020204" pitchFamily="34" charset="0"/>
                <a:cs typeface="Arial" panose="020B0604020202020204" pitchFamily="34" charset="0"/>
                <a:hlinkClick r:id="rId3"/>
              </a:rPr>
              <a:t>www.docker.com</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pic>
        <p:nvPicPr>
          <p:cNvPr id="8" name="Image 7">
            <a:extLst>
              <a:ext uri="{FF2B5EF4-FFF2-40B4-BE49-F238E27FC236}">
                <a16:creationId xmlns:a16="http://schemas.microsoft.com/office/drawing/2014/main" id="{FD04B084-4917-4C83-5D8B-CED84B1CDA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 y="1622762"/>
            <a:ext cx="9143998" cy="5143499"/>
          </a:xfrm>
          <a:prstGeom prst="rect">
            <a:avLst/>
          </a:prstGeom>
        </p:spPr>
      </p:pic>
    </p:spTree>
    <p:extLst>
      <p:ext uri="{BB962C8B-B14F-4D97-AF65-F5344CB8AC3E}">
        <p14:creationId xmlns:p14="http://schemas.microsoft.com/office/powerpoint/2010/main" val="106413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827584" y="3247174"/>
            <a:ext cx="7200800" cy="24781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1600" dirty="0">
                <a:solidFill>
                  <a:schemeClr val="tx1">
                    <a:lumMod val="50000"/>
                    <a:lumOff val="50000"/>
                  </a:schemeClr>
                </a:solidFill>
                <a:latin typeface="Arial Black" panose="020B0A04020102020204" pitchFamily="34" charset="0"/>
                <a:ea typeface="맑은 고딕" pitchFamily="50" charset="-127"/>
                <a:cs typeface="굴림" pitchFamily="50" charset="-127"/>
              </a:rPr>
              <a:t>Persona :</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Avez-vous utiliser? Entendu parler?</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Vous occupez quel poste? </a:t>
            </a:r>
          </a:p>
          <a:p>
            <a:pPr marR="0" indent="-228600" algn="ctr" fontAlgn="base">
              <a:lnSpc>
                <a:spcPct val="200000"/>
              </a:lnSpc>
              <a:spcBef>
                <a:spcPct val="0"/>
              </a:spcBef>
              <a:spcAft>
                <a:spcPct val="0"/>
              </a:spcAft>
              <a:buClrTx/>
              <a:buSzTx/>
              <a:buFont typeface="+mj-lt"/>
              <a:buAutoNum type="arabicPeriod"/>
              <a:tabLst/>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Quel intérêt pour suivre cette formation?</a:t>
            </a:r>
          </a:p>
          <a:p>
            <a:pPr indent="-228600" algn="ctr" fontAlgn="base">
              <a:lnSpc>
                <a:spcPct val="200000"/>
              </a:lnSpc>
              <a:spcBef>
                <a:spcPct val="0"/>
              </a:spcBef>
              <a:spcAft>
                <a:spcPct val="0"/>
              </a:spcAft>
              <a:buFont typeface="+mj-lt"/>
              <a:buAutoNum type="arabicPeriod"/>
            </a:pPr>
            <a:r>
              <a:rPr kumimoji="1" lang="fr-FR" altLang="ko-KR" sz="16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Votre attente à la fin de la formation?</a:t>
            </a:r>
          </a:p>
        </p:txBody>
      </p:sp>
      <p:grpSp>
        <p:nvGrpSpPr>
          <p:cNvPr id="8" name="그룹 7"/>
          <p:cNvGrpSpPr/>
          <p:nvPr/>
        </p:nvGrpSpPr>
        <p:grpSpPr>
          <a:xfrm>
            <a:off x="3131839" y="1601145"/>
            <a:ext cx="3131737" cy="1776722"/>
            <a:chOff x="3131840" y="1457129"/>
            <a:chExt cx="2808312" cy="1776722"/>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sz="3000" dirty="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fr-FR" altLang="ko-KR" sz="2400" b="1" dirty="0">
                  <a:solidFill>
                    <a:schemeClr val="bg1">
                      <a:lumMod val="65000"/>
                    </a:schemeClr>
                  </a:solidFill>
                  <a:latin typeface="Arial Black" panose="020B0A04020102020204" pitchFamily="34" charset="0"/>
                  <a:ea typeface="맑은 고딕" pitchFamily="50" charset="-127"/>
                  <a:cs typeface="굴림" pitchFamily="50" charset="-127"/>
                </a:rPr>
                <a:t>Présentation</a:t>
              </a:r>
            </a:p>
          </p:txBody>
        </p:sp>
        <p:sp>
          <p:nvSpPr>
            <p:cNvPr id="12" name="직사각형 11"/>
            <p:cNvSpPr/>
            <p:nvPr/>
          </p:nvSpPr>
          <p:spPr>
            <a:xfrm>
              <a:off x="3284984" y="2833741"/>
              <a:ext cx="2655168" cy="400110"/>
            </a:xfrm>
            <a:prstGeom prst="rect">
              <a:avLst/>
            </a:prstGeom>
          </p:spPr>
          <p:txBody>
            <a:bodyPr wrap="square">
              <a:spAutoFit/>
            </a:bodyPr>
            <a:lstStyle/>
            <a:p>
              <a:pPr lvl="0" algn="ctr">
                <a:lnSpc>
                  <a:spcPts val="1200"/>
                </a:lnSpc>
                <a:defRPr/>
              </a:pPr>
              <a:r>
                <a:rPr lang="fr-FR" altLang="ko-KR" sz="1100" b="1" dirty="0">
                  <a:solidFill>
                    <a:schemeClr val="bg1">
                      <a:lumMod val="65000"/>
                    </a:schemeClr>
                  </a:solidFill>
                  <a:latin typeface="Arial Black" panose="020B0A04020102020204" pitchFamily="34" charset="0"/>
                  <a:ea typeface="맑은 고딕" pitchFamily="50" charset="-127"/>
                  <a:cs typeface="굴림" pitchFamily="50" charset="-127"/>
                </a:rPr>
                <a:t>Dr RAKOTONDRAMANANA </a:t>
              </a:r>
              <a:r>
                <a:rPr lang="fr-FR" altLang="ko-KR" sz="1100" b="1" dirty="0" err="1">
                  <a:solidFill>
                    <a:schemeClr val="bg1">
                      <a:lumMod val="65000"/>
                    </a:schemeClr>
                  </a:solidFill>
                  <a:latin typeface="Arial Black" panose="020B0A04020102020204" pitchFamily="34" charset="0"/>
                  <a:ea typeface="맑은 고딕" pitchFamily="50" charset="-127"/>
                  <a:cs typeface="굴림" pitchFamily="50" charset="-127"/>
                </a:rPr>
                <a:t>Sitraka</a:t>
              </a:r>
              <a:endParaRPr lang="fr-FR" altLang="ko-KR" sz="1100" b="1" dirty="0">
                <a:solidFill>
                  <a:schemeClr val="bg1">
                    <a:lumMod val="65000"/>
                  </a:schemeClr>
                </a:solidFill>
                <a:latin typeface="Arial Black" panose="020B0A0402010202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fr-FR" altLang="ko-KR" sz="3200" b="1" dirty="0">
                  <a:solidFill>
                    <a:schemeClr val="bg1"/>
                  </a:solidFill>
                  <a:latin typeface="+mj-lt"/>
                  <a:ea typeface="맑은 고딕" pitchFamily="50" charset="-127"/>
                  <a:cs typeface="굴림" pitchFamily="50" charset="-127"/>
                </a:rPr>
                <a:t>00</a:t>
              </a:r>
            </a:p>
          </p:txBody>
        </p:sp>
      </p:grpSp>
      <p:pic>
        <p:nvPicPr>
          <p:cNvPr id="2" name="Image 1">
            <a:extLst>
              <a:ext uri="{FF2B5EF4-FFF2-40B4-BE49-F238E27FC236}">
                <a16:creationId xmlns:a16="http://schemas.microsoft.com/office/drawing/2014/main" id="{87E862F4-C7E7-3C71-51D0-C7BB8E855014}"/>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D506C791-18B3-C10B-E324-11D706CD4231}"/>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nvGrpSpPr>
          <p:cNvPr id="9" name="Groupe 8">
            <a:extLst>
              <a:ext uri="{FF2B5EF4-FFF2-40B4-BE49-F238E27FC236}">
                <a16:creationId xmlns:a16="http://schemas.microsoft.com/office/drawing/2014/main" id="{4A9618A0-FB85-5225-25C4-11DB8EE04136}"/>
              </a:ext>
            </a:extLst>
          </p:cNvPr>
          <p:cNvGrpSpPr/>
          <p:nvPr/>
        </p:nvGrpSpPr>
        <p:grpSpPr>
          <a:xfrm>
            <a:off x="5773032" y="1603144"/>
            <a:ext cx="2461426" cy="889752"/>
            <a:chOff x="5341459" y="2225551"/>
            <a:chExt cx="3308158" cy="1260139"/>
          </a:xfrm>
        </p:grpSpPr>
        <p:sp>
          <p:nvSpPr>
            <p:cNvPr id="5" name="Rectangle 4">
              <a:extLst>
                <a:ext uri="{FF2B5EF4-FFF2-40B4-BE49-F238E27FC236}">
                  <a16:creationId xmlns:a16="http://schemas.microsoft.com/office/drawing/2014/main" id="{A2C1B414-55CE-8EC4-F225-CFAEDD582404}"/>
                </a:ext>
              </a:extLst>
            </p:cNvPr>
            <p:cNvSpPr/>
            <p:nvPr/>
          </p:nvSpPr>
          <p:spPr>
            <a:xfrm>
              <a:off x="6000752" y="2225551"/>
              <a:ext cx="2648865"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4" name="Espace réservé du contenu 8">
              <a:extLst>
                <a:ext uri="{FF2B5EF4-FFF2-40B4-BE49-F238E27FC236}">
                  <a16:creationId xmlns:a16="http://schemas.microsoft.com/office/drawing/2014/main" id="{A1709550-C019-D70B-AEC4-8D3405DA7803}"/>
                </a:ext>
              </a:extLst>
            </p:cNvPr>
            <p:cNvPicPr>
              <a:picLocks noChangeAspect="1"/>
            </p:cNvPicPr>
            <p:nvPr/>
          </p:nvPicPr>
          <p:blipFill>
            <a:blip r:embed="rId4"/>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4089427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Installation</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02</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15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6"/>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424519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AE6798C9-5894-4E52-B4D4-C8864F86AF13}"/>
              </a:ext>
            </a:extLst>
          </p:cNvPr>
          <p:cNvSpPr>
            <a:spLocks noGrp="1"/>
          </p:cNvSpPr>
          <p:nvPr>
            <p:ph idx="1"/>
          </p:nvPr>
        </p:nvSpPr>
        <p:spPr/>
        <p:txBody>
          <a:bodyPr/>
          <a:lstStyle/>
          <a:p>
            <a:endParaRPr lang="fr-MG"/>
          </a:p>
        </p:txBody>
      </p:sp>
      <p:pic>
        <p:nvPicPr>
          <p:cNvPr id="8" name="Image 7">
            <a:extLst>
              <a:ext uri="{FF2B5EF4-FFF2-40B4-BE49-F238E27FC236}">
                <a16:creationId xmlns:a16="http://schemas.microsoft.com/office/drawing/2014/main" id="{43C20638-6038-4970-93CB-2390FA14044A}"/>
              </a:ext>
            </a:extLst>
          </p:cNvPr>
          <p:cNvPicPr>
            <a:picLocks noChangeAspect="1"/>
          </p:cNvPicPr>
          <p:nvPr/>
        </p:nvPicPr>
        <p:blipFill>
          <a:blip r:embed="rId5"/>
          <a:stretch>
            <a:fillRect/>
          </a:stretch>
        </p:blipFill>
        <p:spPr>
          <a:xfrm>
            <a:off x="0" y="947853"/>
            <a:ext cx="9144000" cy="4962293"/>
          </a:xfrm>
          <a:prstGeom prst="rect">
            <a:avLst/>
          </a:prstGeom>
        </p:spPr>
      </p:pic>
      <p:sp>
        <p:nvSpPr>
          <p:cNvPr id="10" name="내용 개체 틀 36">
            <a:extLst>
              <a:ext uri="{FF2B5EF4-FFF2-40B4-BE49-F238E27FC236}">
                <a16:creationId xmlns:a16="http://schemas.microsoft.com/office/drawing/2014/main" id="{25911780-E9A0-483E-938F-E9FEC2522F94}"/>
              </a:ext>
            </a:extLst>
          </p:cNvPr>
          <p:cNvSpPr txBox="1">
            <a:spLocks/>
          </p:cNvSpPr>
          <p:nvPr/>
        </p:nvSpPr>
        <p:spPr>
          <a:xfrm>
            <a:off x="370737" y="6093684"/>
            <a:ext cx="8402525" cy="79690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fr-FR" altLang="ko-KR" i="0" dirty="0" err="1">
                <a:latin typeface="Arial" panose="020B0604020202020204" pitchFamily="34" charset="0"/>
                <a:cs typeface="Arial" panose="020B0604020202020204" pitchFamily="34" charset="0"/>
              </a:rPr>
              <a:t>Win+R</a:t>
            </a:r>
            <a:r>
              <a:rPr lang="fr-FR" altLang="ko-KR" i="0" dirty="0">
                <a:latin typeface="Arial" panose="020B0604020202020204" pitchFamily="34" charset="0"/>
                <a:cs typeface="Arial" panose="020B0604020202020204" pitchFamily="34" charset="0"/>
              </a:rPr>
              <a:t> puis  </a:t>
            </a:r>
            <a:r>
              <a:rPr lang="fr-FR" altLang="ko-KR" i="0" dirty="0" err="1">
                <a:latin typeface="Arial" panose="020B0604020202020204" pitchFamily="34" charset="0"/>
                <a:cs typeface="Arial" panose="020B0604020202020204" pitchFamily="34" charset="0"/>
              </a:rPr>
              <a:t>winver</a:t>
            </a:r>
            <a:r>
              <a:rPr lang="fr-FR" altLang="ko-KR" i="0" dirty="0">
                <a:latin typeface="Arial" panose="020B0604020202020204" pitchFamily="34" charset="0"/>
                <a:cs typeface="Arial" panose="020B0604020202020204" pitchFamily="34" charset="0"/>
              </a:rPr>
              <a:t>   </a:t>
            </a:r>
          </a:p>
          <a:p>
            <a:r>
              <a:rPr lang="fr-FR" altLang="ko-KR" i="0" dirty="0">
                <a:latin typeface="Arial" panose="020B0604020202020204" pitchFamily="34" charset="0"/>
                <a:cs typeface="Arial" panose="020B0604020202020204" pitchFamily="34" charset="0"/>
              </a:rPr>
              <a:t>La version est supérieure à 19044</a:t>
            </a:r>
          </a:p>
          <a:p>
            <a:endParaRPr lang="fr-FR" altLang="ko-K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881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p:txBody>
          <a:bodyPr/>
          <a:lstStyle/>
          <a:p>
            <a:endParaRPr lang="fr-MG"/>
          </a:p>
        </p:txBody>
      </p:sp>
      <p:pic>
        <p:nvPicPr>
          <p:cNvPr id="8" name="Image 7">
            <a:extLst>
              <a:ext uri="{FF2B5EF4-FFF2-40B4-BE49-F238E27FC236}">
                <a16:creationId xmlns:a16="http://schemas.microsoft.com/office/drawing/2014/main" id="{4F380D70-E950-498E-BD2D-E923C678598D}"/>
              </a:ext>
            </a:extLst>
          </p:cNvPr>
          <p:cNvPicPr>
            <a:picLocks noChangeAspect="1"/>
          </p:cNvPicPr>
          <p:nvPr/>
        </p:nvPicPr>
        <p:blipFill>
          <a:blip r:embed="rId5"/>
          <a:stretch>
            <a:fillRect/>
          </a:stretch>
        </p:blipFill>
        <p:spPr>
          <a:xfrm>
            <a:off x="0" y="893989"/>
            <a:ext cx="9144000" cy="5070021"/>
          </a:xfrm>
          <a:prstGeom prst="rect">
            <a:avLst/>
          </a:prstGeom>
        </p:spPr>
      </p:pic>
    </p:spTree>
    <p:extLst>
      <p:ext uri="{BB962C8B-B14F-4D97-AF65-F5344CB8AC3E}">
        <p14:creationId xmlns:p14="http://schemas.microsoft.com/office/powerpoint/2010/main" val="4073476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p:txBody>
          <a:bodyPr/>
          <a:lstStyle/>
          <a:p>
            <a:r>
              <a:rPr lang="fr-FR" i="0" dirty="0"/>
              <a:t>Démarrer invite de commande en administrateur</a:t>
            </a:r>
            <a:endParaRPr lang="fr-MG" i="0" dirty="0"/>
          </a:p>
        </p:txBody>
      </p:sp>
      <p:pic>
        <p:nvPicPr>
          <p:cNvPr id="6" name="Image 5">
            <a:extLst>
              <a:ext uri="{FF2B5EF4-FFF2-40B4-BE49-F238E27FC236}">
                <a16:creationId xmlns:a16="http://schemas.microsoft.com/office/drawing/2014/main" id="{FA4D7F26-A83D-4F77-A9F7-C2C1C12A0FAD}"/>
              </a:ext>
            </a:extLst>
          </p:cNvPr>
          <p:cNvPicPr>
            <a:picLocks noChangeAspect="1"/>
          </p:cNvPicPr>
          <p:nvPr/>
        </p:nvPicPr>
        <p:blipFill>
          <a:blip r:embed="rId5"/>
          <a:stretch>
            <a:fillRect/>
          </a:stretch>
        </p:blipFill>
        <p:spPr>
          <a:xfrm>
            <a:off x="450195" y="1988840"/>
            <a:ext cx="7934325" cy="3952875"/>
          </a:xfrm>
          <a:prstGeom prst="rect">
            <a:avLst/>
          </a:prstGeom>
        </p:spPr>
      </p:pic>
    </p:spTree>
    <p:extLst>
      <p:ext uri="{BB962C8B-B14F-4D97-AF65-F5344CB8AC3E}">
        <p14:creationId xmlns:p14="http://schemas.microsoft.com/office/powerpoint/2010/main" val="537814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Commande WSL</a:t>
            </a:r>
            <a:endParaRPr lang="fr-MG" i="0" dirty="0"/>
          </a:p>
        </p:txBody>
      </p:sp>
      <p:pic>
        <p:nvPicPr>
          <p:cNvPr id="8" name="Image 7">
            <a:extLst>
              <a:ext uri="{FF2B5EF4-FFF2-40B4-BE49-F238E27FC236}">
                <a16:creationId xmlns:a16="http://schemas.microsoft.com/office/drawing/2014/main" id="{AC137BD9-2872-45B6-B549-2D7022B6BF8C}"/>
              </a:ext>
            </a:extLst>
          </p:cNvPr>
          <p:cNvPicPr>
            <a:picLocks noChangeAspect="1"/>
          </p:cNvPicPr>
          <p:nvPr/>
        </p:nvPicPr>
        <p:blipFill>
          <a:blip r:embed="rId5"/>
          <a:stretch>
            <a:fillRect/>
          </a:stretch>
        </p:blipFill>
        <p:spPr>
          <a:xfrm>
            <a:off x="2492857" y="1079748"/>
            <a:ext cx="6657975" cy="2781300"/>
          </a:xfrm>
          <a:prstGeom prst="rect">
            <a:avLst/>
          </a:prstGeom>
        </p:spPr>
      </p:pic>
      <p:pic>
        <p:nvPicPr>
          <p:cNvPr id="9" name="Image 8">
            <a:extLst>
              <a:ext uri="{FF2B5EF4-FFF2-40B4-BE49-F238E27FC236}">
                <a16:creationId xmlns:a16="http://schemas.microsoft.com/office/drawing/2014/main" id="{0BF31E3A-6330-4446-AED2-32EA2D3B23FD}"/>
              </a:ext>
            </a:extLst>
          </p:cNvPr>
          <p:cNvPicPr>
            <a:picLocks noChangeAspect="1"/>
          </p:cNvPicPr>
          <p:nvPr/>
        </p:nvPicPr>
        <p:blipFill>
          <a:blip r:embed="rId6"/>
          <a:stretch>
            <a:fillRect/>
          </a:stretch>
        </p:blipFill>
        <p:spPr>
          <a:xfrm>
            <a:off x="4067944" y="4570809"/>
            <a:ext cx="5038725" cy="2314575"/>
          </a:xfrm>
          <a:prstGeom prst="rect">
            <a:avLst/>
          </a:prstGeom>
        </p:spPr>
      </p:pic>
      <p:pic>
        <p:nvPicPr>
          <p:cNvPr id="10" name="Image 9">
            <a:extLst>
              <a:ext uri="{FF2B5EF4-FFF2-40B4-BE49-F238E27FC236}">
                <a16:creationId xmlns:a16="http://schemas.microsoft.com/office/drawing/2014/main" id="{D17FD82E-5100-4482-B8F1-713573CBAEA0}"/>
              </a:ext>
            </a:extLst>
          </p:cNvPr>
          <p:cNvPicPr>
            <a:picLocks noChangeAspect="1"/>
          </p:cNvPicPr>
          <p:nvPr/>
        </p:nvPicPr>
        <p:blipFill>
          <a:blip r:embed="rId7"/>
          <a:stretch>
            <a:fillRect/>
          </a:stretch>
        </p:blipFill>
        <p:spPr>
          <a:xfrm>
            <a:off x="0" y="4056459"/>
            <a:ext cx="3533775" cy="2828925"/>
          </a:xfrm>
          <a:prstGeom prst="rect">
            <a:avLst/>
          </a:prstGeom>
        </p:spPr>
      </p:pic>
    </p:spTree>
    <p:extLst>
      <p:ext uri="{BB962C8B-B14F-4D97-AF65-F5344CB8AC3E}">
        <p14:creationId xmlns:p14="http://schemas.microsoft.com/office/powerpoint/2010/main" val="814632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Configuration fonctionnalités hyperviseur et  machine virtuelle</a:t>
            </a:r>
            <a:endParaRPr lang="fr-MG" i="0" dirty="0"/>
          </a:p>
        </p:txBody>
      </p:sp>
      <p:pic>
        <p:nvPicPr>
          <p:cNvPr id="6" name="Image 5">
            <a:extLst>
              <a:ext uri="{FF2B5EF4-FFF2-40B4-BE49-F238E27FC236}">
                <a16:creationId xmlns:a16="http://schemas.microsoft.com/office/drawing/2014/main" id="{6EA206C6-5083-4F5F-AC1E-FE1D1F0A30E1}"/>
              </a:ext>
            </a:extLst>
          </p:cNvPr>
          <p:cNvPicPr>
            <a:picLocks noChangeAspect="1"/>
          </p:cNvPicPr>
          <p:nvPr/>
        </p:nvPicPr>
        <p:blipFill>
          <a:blip r:embed="rId5"/>
          <a:stretch>
            <a:fillRect/>
          </a:stretch>
        </p:blipFill>
        <p:spPr>
          <a:xfrm>
            <a:off x="769" y="1340768"/>
            <a:ext cx="4067175" cy="2552700"/>
          </a:xfrm>
          <a:prstGeom prst="rect">
            <a:avLst/>
          </a:prstGeom>
        </p:spPr>
      </p:pic>
      <p:pic>
        <p:nvPicPr>
          <p:cNvPr id="11" name="Image 10">
            <a:extLst>
              <a:ext uri="{FF2B5EF4-FFF2-40B4-BE49-F238E27FC236}">
                <a16:creationId xmlns:a16="http://schemas.microsoft.com/office/drawing/2014/main" id="{78843AB0-E329-4E28-A66B-575DD08661D5}"/>
              </a:ext>
            </a:extLst>
          </p:cNvPr>
          <p:cNvPicPr>
            <a:picLocks noChangeAspect="1"/>
          </p:cNvPicPr>
          <p:nvPr/>
        </p:nvPicPr>
        <p:blipFill>
          <a:blip r:embed="rId6"/>
          <a:stretch>
            <a:fillRect/>
          </a:stretch>
        </p:blipFill>
        <p:spPr>
          <a:xfrm>
            <a:off x="4395560" y="2031738"/>
            <a:ext cx="4733925" cy="1314450"/>
          </a:xfrm>
          <a:prstGeom prst="rect">
            <a:avLst/>
          </a:prstGeom>
        </p:spPr>
      </p:pic>
      <p:pic>
        <p:nvPicPr>
          <p:cNvPr id="12" name="Image 11">
            <a:extLst>
              <a:ext uri="{FF2B5EF4-FFF2-40B4-BE49-F238E27FC236}">
                <a16:creationId xmlns:a16="http://schemas.microsoft.com/office/drawing/2014/main" id="{ECFF38D8-CFFC-4344-89BE-347E59EE9320}"/>
              </a:ext>
            </a:extLst>
          </p:cNvPr>
          <p:cNvPicPr>
            <a:picLocks noChangeAspect="1"/>
          </p:cNvPicPr>
          <p:nvPr/>
        </p:nvPicPr>
        <p:blipFill>
          <a:blip r:embed="rId7"/>
          <a:stretch>
            <a:fillRect/>
          </a:stretch>
        </p:blipFill>
        <p:spPr>
          <a:xfrm>
            <a:off x="81130" y="4189066"/>
            <a:ext cx="7591425" cy="1533525"/>
          </a:xfrm>
          <a:prstGeom prst="rect">
            <a:avLst/>
          </a:prstGeom>
        </p:spPr>
      </p:pic>
    </p:spTree>
    <p:extLst>
      <p:ext uri="{BB962C8B-B14F-4D97-AF65-F5344CB8AC3E}">
        <p14:creationId xmlns:p14="http://schemas.microsoft.com/office/powerpoint/2010/main" val="548452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Configuration fonctionnalités hyperviseur et  machine virtuelle</a:t>
            </a:r>
            <a:endParaRPr lang="fr-MG" i="0" dirty="0"/>
          </a:p>
        </p:txBody>
      </p:sp>
      <p:pic>
        <p:nvPicPr>
          <p:cNvPr id="8" name="Image 7">
            <a:extLst>
              <a:ext uri="{FF2B5EF4-FFF2-40B4-BE49-F238E27FC236}">
                <a16:creationId xmlns:a16="http://schemas.microsoft.com/office/drawing/2014/main" id="{B565E3D4-28E0-40F9-945C-A60CF09058DA}"/>
              </a:ext>
            </a:extLst>
          </p:cNvPr>
          <p:cNvPicPr>
            <a:picLocks noChangeAspect="1"/>
          </p:cNvPicPr>
          <p:nvPr/>
        </p:nvPicPr>
        <p:blipFill>
          <a:blip r:embed="rId5"/>
          <a:stretch>
            <a:fillRect/>
          </a:stretch>
        </p:blipFill>
        <p:spPr>
          <a:xfrm>
            <a:off x="14515" y="1412776"/>
            <a:ext cx="9144000" cy="4992786"/>
          </a:xfrm>
          <a:prstGeom prst="rect">
            <a:avLst/>
          </a:prstGeom>
        </p:spPr>
      </p:pic>
    </p:spTree>
    <p:extLst>
      <p:ext uri="{BB962C8B-B14F-4D97-AF65-F5344CB8AC3E}">
        <p14:creationId xmlns:p14="http://schemas.microsoft.com/office/powerpoint/2010/main" val="178175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Installation de Docker </a:t>
            </a:r>
            <a:r>
              <a:rPr lang="en-US" altLang="ko-KR" dirty="0" err="1"/>
              <a:t>Prérequis</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endParaRPr lang="fr-MG" i="0" dirty="0"/>
          </a:p>
        </p:txBody>
      </p:sp>
      <p:pic>
        <p:nvPicPr>
          <p:cNvPr id="6" name="Image 5">
            <a:extLst>
              <a:ext uri="{FF2B5EF4-FFF2-40B4-BE49-F238E27FC236}">
                <a16:creationId xmlns:a16="http://schemas.microsoft.com/office/drawing/2014/main" id="{9A755639-A4B5-437E-82B4-7EAD7A1DC6F0}"/>
              </a:ext>
            </a:extLst>
          </p:cNvPr>
          <p:cNvPicPr>
            <a:picLocks noChangeAspect="1"/>
          </p:cNvPicPr>
          <p:nvPr/>
        </p:nvPicPr>
        <p:blipFill>
          <a:blip r:embed="rId5"/>
          <a:stretch>
            <a:fillRect/>
          </a:stretch>
        </p:blipFill>
        <p:spPr>
          <a:xfrm>
            <a:off x="14515" y="1030172"/>
            <a:ext cx="9144000" cy="5515841"/>
          </a:xfrm>
          <a:prstGeom prst="rect">
            <a:avLst/>
          </a:prstGeom>
        </p:spPr>
      </p:pic>
    </p:spTree>
    <p:extLst>
      <p:ext uri="{BB962C8B-B14F-4D97-AF65-F5344CB8AC3E}">
        <p14:creationId xmlns:p14="http://schemas.microsoft.com/office/powerpoint/2010/main" val="269386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Télécharger docker desktop</a:t>
            </a:r>
            <a:endParaRPr lang="fr-MG" i="0" dirty="0"/>
          </a:p>
          <a:p>
            <a:endParaRPr lang="fr-MG" i="0" dirty="0"/>
          </a:p>
        </p:txBody>
      </p:sp>
      <p:pic>
        <p:nvPicPr>
          <p:cNvPr id="8" name="Image 7">
            <a:extLst>
              <a:ext uri="{FF2B5EF4-FFF2-40B4-BE49-F238E27FC236}">
                <a16:creationId xmlns:a16="http://schemas.microsoft.com/office/drawing/2014/main" id="{6F5F754F-4E66-485B-9E54-C71F5A68CC4A}"/>
              </a:ext>
            </a:extLst>
          </p:cNvPr>
          <p:cNvPicPr>
            <a:picLocks noChangeAspect="1"/>
          </p:cNvPicPr>
          <p:nvPr/>
        </p:nvPicPr>
        <p:blipFill>
          <a:blip r:embed="rId5"/>
          <a:stretch>
            <a:fillRect/>
          </a:stretch>
        </p:blipFill>
        <p:spPr>
          <a:xfrm>
            <a:off x="21704" y="1303212"/>
            <a:ext cx="9144000" cy="2087935"/>
          </a:xfrm>
          <a:prstGeom prst="rect">
            <a:avLst/>
          </a:prstGeom>
        </p:spPr>
      </p:pic>
      <p:pic>
        <p:nvPicPr>
          <p:cNvPr id="9" name="Image 8">
            <a:extLst>
              <a:ext uri="{FF2B5EF4-FFF2-40B4-BE49-F238E27FC236}">
                <a16:creationId xmlns:a16="http://schemas.microsoft.com/office/drawing/2014/main" id="{CE8A7708-F595-48E6-9E2F-AFBAB175608F}"/>
              </a:ext>
            </a:extLst>
          </p:cNvPr>
          <p:cNvPicPr>
            <a:picLocks noChangeAspect="1"/>
          </p:cNvPicPr>
          <p:nvPr/>
        </p:nvPicPr>
        <p:blipFill>
          <a:blip r:embed="rId6"/>
          <a:stretch>
            <a:fillRect/>
          </a:stretch>
        </p:blipFill>
        <p:spPr>
          <a:xfrm>
            <a:off x="21704" y="3617168"/>
            <a:ext cx="3457575" cy="3124200"/>
          </a:xfrm>
          <a:prstGeom prst="rect">
            <a:avLst/>
          </a:prstGeom>
        </p:spPr>
      </p:pic>
      <p:pic>
        <p:nvPicPr>
          <p:cNvPr id="10" name="Image 9">
            <a:extLst>
              <a:ext uri="{FF2B5EF4-FFF2-40B4-BE49-F238E27FC236}">
                <a16:creationId xmlns:a16="http://schemas.microsoft.com/office/drawing/2014/main" id="{D376923D-129D-4898-8852-53DFCB0CE6D5}"/>
              </a:ext>
            </a:extLst>
          </p:cNvPr>
          <p:cNvPicPr>
            <a:picLocks noChangeAspect="1"/>
          </p:cNvPicPr>
          <p:nvPr/>
        </p:nvPicPr>
        <p:blipFill>
          <a:blip r:embed="rId7"/>
          <a:stretch>
            <a:fillRect/>
          </a:stretch>
        </p:blipFill>
        <p:spPr>
          <a:xfrm>
            <a:off x="4861529" y="3429000"/>
            <a:ext cx="3952875" cy="1666875"/>
          </a:xfrm>
          <a:prstGeom prst="rect">
            <a:avLst/>
          </a:prstGeom>
        </p:spPr>
      </p:pic>
      <p:pic>
        <p:nvPicPr>
          <p:cNvPr id="12" name="Image 11">
            <a:extLst>
              <a:ext uri="{FF2B5EF4-FFF2-40B4-BE49-F238E27FC236}">
                <a16:creationId xmlns:a16="http://schemas.microsoft.com/office/drawing/2014/main" id="{479D48C6-98E7-494D-A2C0-BFEDCB73F754}"/>
              </a:ext>
            </a:extLst>
          </p:cNvPr>
          <p:cNvPicPr>
            <a:picLocks noChangeAspect="1"/>
          </p:cNvPicPr>
          <p:nvPr/>
        </p:nvPicPr>
        <p:blipFill>
          <a:blip r:embed="rId8"/>
          <a:stretch>
            <a:fillRect/>
          </a:stretch>
        </p:blipFill>
        <p:spPr>
          <a:xfrm>
            <a:off x="5411281" y="5111542"/>
            <a:ext cx="3086100" cy="1695450"/>
          </a:xfrm>
          <a:prstGeom prst="rect">
            <a:avLst/>
          </a:prstGeom>
        </p:spPr>
      </p:pic>
    </p:spTree>
    <p:extLst>
      <p:ext uri="{BB962C8B-B14F-4D97-AF65-F5344CB8AC3E}">
        <p14:creationId xmlns:p14="http://schemas.microsoft.com/office/powerpoint/2010/main" val="240667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F4262F3-194E-4828-AB8B-E789CAA586FE}"/>
              </a:ext>
            </a:extLst>
          </p:cNvPr>
          <p:cNvSpPr>
            <a:spLocks noGrp="1"/>
          </p:cNvSpPr>
          <p:nvPr>
            <p:ph idx="1"/>
          </p:nvPr>
        </p:nvSpPr>
        <p:spPr>
          <a:xfrm>
            <a:off x="14515" y="913540"/>
            <a:ext cx="8402525" cy="4881686"/>
          </a:xfrm>
        </p:spPr>
        <p:txBody>
          <a:bodyPr/>
          <a:lstStyle/>
          <a:p>
            <a:r>
              <a:rPr lang="fr-FR" i="0" dirty="0"/>
              <a:t>Télécharger docker desktop</a:t>
            </a:r>
            <a:endParaRPr lang="fr-MG" i="0" dirty="0"/>
          </a:p>
          <a:p>
            <a:endParaRPr lang="fr-MG" i="0" dirty="0"/>
          </a:p>
        </p:txBody>
      </p:sp>
      <p:pic>
        <p:nvPicPr>
          <p:cNvPr id="6" name="Image 5">
            <a:extLst>
              <a:ext uri="{FF2B5EF4-FFF2-40B4-BE49-F238E27FC236}">
                <a16:creationId xmlns:a16="http://schemas.microsoft.com/office/drawing/2014/main" id="{599EF6E4-58A7-4950-AA26-56D660CEFB0A}"/>
              </a:ext>
            </a:extLst>
          </p:cNvPr>
          <p:cNvPicPr>
            <a:picLocks noChangeAspect="1"/>
          </p:cNvPicPr>
          <p:nvPr/>
        </p:nvPicPr>
        <p:blipFill>
          <a:blip r:embed="rId5"/>
          <a:stretch>
            <a:fillRect/>
          </a:stretch>
        </p:blipFill>
        <p:spPr>
          <a:xfrm>
            <a:off x="726960" y="1412776"/>
            <a:ext cx="7915275" cy="4857750"/>
          </a:xfrm>
          <a:prstGeom prst="rect">
            <a:avLst/>
          </a:prstGeom>
        </p:spPr>
      </p:pic>
    </p:spTree>
    <p:extLst>
      <p:ext uri="{BB962C8B-B14F-4D97-AF65-F5344CB8AC3E}">
        <p14:creationId xmlns:p14="http://schemas.microsoft.com/office/powerpoint/2010/main" val="67365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223628" y="3501008"/>
            <a:ext cx="6696743" cy="22224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Définir le cloud </a:t>
            </a:r>
            <a:r>
              <a:rPr kumimoji="1" lang="fr-FR" altLang="ko-KR" b="1" dirty="0" err="1">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computing</a:t>
            </a: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 et les types</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Expliquer l’utilité de Docker</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Créer une image avec Docker</a:t>
            </a:r>
          </a:p>
          <a:p>
            <a:pPr marL="285750" marR="0" indent="-285750" algn="ctr" fontAlgn="base">
              <a:lnSpc>
                <a:spcPct val="200000"/>
              </a:lnSpc>
              <a:spcBef>
                <a:spcPct val="0"/>
              </a:spcBef>
              <a:spcAft>
                <a:spcPct val="0"/>
              </a:spcAft>
              <a:buClrTx/>
              <a:buSzTx/>
              <a:buFont typeface="Wingdings" panose="05000000000000000000" pitchFamily="2" charset="2"/>
              <a:buChar char="§"/>
              <a:tabLst/>
            </a:pPr>
            <a:r>
              <a:rPr kumimoji="1" lang="fr-FR" altLang="ko-KR"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Démarrer un conteneur</a:t>
            </a:r>
          </a:p>
        </p:txBody>
      </p:sp>
      <p:grpSp>
        <p:nvGrpSpPr>
          <p:cNvPr id="8" name="그룹 7"/>
          <p:cNvGrpSpPr/>
          <p:nvPr/>
        </p:nvGrpSpPr>
        <p:grpSpPr>
          <a:xfrm>
            <a:off x="2987824" y="1524426"/>
            <a:ext cx="3168352" cy="2092080"/>
            <a:chOff x="3131840" y="1457129"/>
            <a:chExt cx="2808312" cy="2092080"/>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ltLang="ko-KR" sz="3000" dirty="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fr-FR" altLang="ko-KR" sz="2400" b="1" dirty="0">
                  <a:solidFill>
                    <a:schemeClr val="bg1">
                      <a:lumMod val="65000"/>
                    </a:schemeClr>
                  </a:solidFill>
                  <a:latin typeface="Arial Black" panose="020B0A04020102020204" pitchFamily="34" charset="0"/>
                  <a:ea typeface="맑은 고딕" pitchFamily="50" charset="-127"/>
                  <a:cs typeface="굴림" pitchFamily="50" charset="-127"/>
                </a:rPr>
                <a:t>Acquis d’Apprentissage Visé</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fr-FR" altLang="ko-KR" sz="3200" b="1" dirty="0">
                  <a:solidFill>
                    <a:schemeClr val="bg1"/>
                  </a:solidFill>
                  <a:latin typeface="+mj-lt"/>
                  <a:ea typeface="맑은 고딕" pitchFamily="50" charset="-127"/>
                  <a:cs typeface="굴림" pitchFamily="50" charset="-127"/>
                </a:rPr>
                <a:t>00</a:t>
              </a:r>
            </a:p>
          </p:txBody>
        </p:sp>
      </p:grpSp>
      <p:pic>
        <p:nvPicPr>
          <p:cNvPr id="2" name="Image 1">
            <a:extLst>
              <a:ext uri="{FF2B5EF4-FFF2-40B4-BE49-F238E27FC236}">
                <a16:creationId xmlns:a16="http://schemas.microsoft.com/office/drawing/2014/main" id="{87E862F4-C7E7-3C71-51D0-C7BB8E855014}"/>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D506C791-18B3-C10B-E324-11D706CD4231}"/>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nvGrpSpPr>
          <p:cNvPr id="4" name="Groupe 3">
            <a:extLst>
              <a:ext uri="{FF2B5EF4-FFF2-40B4-BE49-F238E27FC236}">
                <a16:creationId xmlns:a16="http://schemas.microsoft.com/office/drawing/2014/main" id="{011515D2-AB7B-4C7D-D065-B153B75C7FAD}"/>
              </a:ext>
            </a:extLst>
          </p:cNvPr>
          <p:cNvGrpSpPr/>
          <p:nvPr/>
        </p:nvGrpSpPr>
        <p:grpSpPr>
          <a:xfrm>
            <a:off x="5773032" y="1603144"/>
            <a:ext cx="2461426" cy="889752"/>
            <a:chOff x="5341459" y="2225551"/>
            <a:chExt cx="3308158" cy="1260139"/>
          </a:xfrm>
        </p:grpSpPr>
        <p:sp>
          <p:nvSpPr>
            <p:cNvPr id="5" name="Rectangle 4">
              <a:extLst>
                <a:ext uri="{FF2B5EF4-FFF2-40B4-BE49-F238E27FC236}">
                  <a16:creationId xmlns:a16="http://schemas.microsoft.com/office/drawing/2014/main" id="{3A75FEEC-1E58-BDE9-4CEF-DF80F830E066}"/>
                </a:ext>
              </a:extLst>
            </p:cNvPr>
            <p:cNvSpPr/>
            <p:nvPr/>
          </p:nvSpPr>
          <p:spPr>
            <a:xfrm>
              <a:off x="6000752" y="2225551"/>
              <a:ext cx="2648865"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9" name="Espace réservé du contenu 8">
              <a:extLst>
                <a:ext uri="{FF2B5EF4-FFF2-40B4-BE49-F238E27FC236}">
                  <a16:creationId xmlns:a16="http://schemas.microsoft.com/office/drawing/2014/main" id="{787EB04B-CCBE-90C5-0DDE-92919153C282}"/>
                </a:ext>
              </a:extLst>
            </p:cNvPr>
            <p:cNvPicPr>
              <a:picLocks noChangeAspect="1"/>
            </p:cNvPicPr>
            <p:nvPr/>
          </p:nvPicPr>
          <p:blipFill>
            <a:blip r:embed="rId4"/>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112923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2" name="Espace réservé du contenu 11">
            <a:extLst>
              <a:ext uri="{FF2B5EF4-FFF2-40B4-BE49-F238E27FC236}">
                <a16:creationId xmlns:a16="http://schemas.microsoft.com/office/drawing/2014/main" id="{7AB4256E-DCF4-4B6A-9972-E81735A01AAB}"/>
              </a:ext>
            </a:extLst>
          </p:cNvPr>
          <p:cNvSpPr>
            <a:spLocks noGrp="1"/>
          </p:cNvSpPr>
          <p:nvPr>
            <p:ph idx="1"/>
          </p:nvPr>
        </p:nvSpPr>
        <p:spPr/>
        <p:txBody>
          <a:bodyPr/>
          <a:lstStyle/>
          <a:p>
            <a:endParaRPr lang="fr-MG"/>
          </a:p>
        </p:txBody>
      </p:sp>
      <p:pic>
        <p:nvPicPr>
          <p:cNvPr id="13" name="Image 12">
            <a:extLst>
              <a:ext uri="{FF2B5EF4-FFF2-40B4-BE49-F238E27FC236}">
                <a16:creationId xmlns:a16="http://schemas.microsoft.com/office/drawing/2014/main" id="{A14EEEB5-BEFD-4B18-BCE4-EE6C7FB4E491}"/>
              </a:ext>
            </a:extLst>
          </p:cNvPr>
          <p:cNvPicPr>
            <a:picLocks noChangeAspect="1"/>
          </p:cNvPicPr>
          <p:nvPr/>
        </p:nvPicPr>
        <p:blipFill>
          <a:blip r:embed="rId5"/>
          <a:stretch>
            <a:fillRect/>
          </a:stretch>
        </p:blipFill>
        <p:spPr>
          <a:xfrm>
            <a:off x="2304" y="1544893"/>
            <a:ext cx="4696047" cy="3990380"/>
          </a:xfrm>
          <a:prstGeom prst="rect">
            <a:avLst/>
          </a:prstGeom>
        </p:spPr>
      </p:pic>
      <p:pic>
        <p:nvPicPr>
          <p:cNvPr id="14" name="Image 13">
            <a:extLst>
              <a:ext uri="{FF2B5EF4-FFF2-40B4-BE49-F238E27FC236}">
                <a16:creationId xmlns:a16="http://schemas.microsoft.com/office/drawing/2014/main" id="{A7FAC107-B460-47C9-AA75-6CC5B8F26A33}"/>
              </a:ext>
            </a:extLst>
          </p:cNvPr>
          <p:cNvPicPr>
            <a:picLocks noChangeAspect="1"/>
          </p:cNvPicPr>
          <p:nvPr/>
        </p:nvPicPr>
        <p:blipFill>
          <a:blip r:embed="rId6"/>
          <a:stretch>
            <a:fillRect/>
          </a:stretch>
        </p:blipFill>
        <p:spPr>
          <a:xfrm>
            <a:off x="4827678" y="1420296"/>
            <a:ext cx="4316322" cy="4456976"/>
          </a:xfrm>
          <a:prstGeom prst="rect">
            <a:avLst/>
          </a:prstGeom>
        </p:spPr>
      </p:pic>
    </p:spTree>
    <p:extLst>
      <p:ext uri="{BB962C8B-B14F-4D97-AF65-F5344CB8AC3E}">
        <p14:creationId xmlns:p14="http://schemas.microsoft.com/office/powerpoint/2010/main" val="3964012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2" name="Espace réservé du contenu 11">
            <a:extLst>
              <a:ext uri="{FF2B5EF4-FFF2-40B4-BE49-F238E27FC236}">
                <a16:creationId xmlns:a16="http://schemas.microsoft.com/office/drawing/2014/main" id="{7AB4256E-DCF4-4B6A-9972-E81735A01AAB}"/>
              </a:ext>
            </a:extLst>
          </p:cNvPr>
          <p:cNvSpPr>
            <a:spLocks noGrp="1"/>
          </p:cNvSpPr>
          <p:nvPr>
            <p:ph idx="1"/>
          </p:nvPr>
        </p:nvSpPr>
        <p:spPr/>
        <p:txBody>
          <a:bodyPr/>
          <a:lstStyle/>
          <a:p>
            <a:r>
              <a:rPr lang="fr-FR" i="0" dirty="0"/>
              <a:t>Lancement de docker en CLI</a:t>
            </a:r>
            <a:endParaRPr lang="fr-MG" i="0" dirty="0"/>
          </a:p>
        </p:txBody>
      </p:sp>
      <p:pic>
        <p:nvPicPr>
          <p:cNvPr id="6" name="Image 5">
            <a:extLst>
              <a:ext uri="{FF2B5EF4-FFF2-40B4-BE49-F238E27FC236}">
                <a16:creationId xmlns:a16="http://schemas.microsoft.com/office/drawing/2014/main" id="{AAEC1F46-2DE7-48EB-9F14-2CAD8FABB6E9}"/>
              </a:ext>
            </a:extLst>
          </p:cNvPr>
          <p:cNvPicPr>
            <a:picLocks noChangeAspect="1"/>
          </p:cNvPicPr>
          <p:nvPr/>
        </p:nvPicPr>
        <p:blipFill>
          <a:blip r:embed="rId5"/>
          <a:stretch>
            <a:fillRect/>
          </a:stretch>
        </p:blipFill>
        <p:spPr>
          <a:xfrm>
            <a:off x="485379" y="1700808"/>
            <a:ext cx="3505200" cy="2219325"/>
          </a:xfrm>
          <a:prstGeom prst="rect">
            <a:avLst/>
          </a:prstGeom>
        </p:spPr>
      </p:pic>
      <p:pic>
        <p:nvPicPr>
          <p:cNvPr id="7" name="Image 6">
            <a:extLst>
              <a:ext uri="{FF2B5EF4-FFF2-40B4-BE49-F238E27FC236}">
                <a16:creationId xmlns:a16="http://schemas.microsoft.com/office/drawing/2014/main" id="{12FA4E34-633E-416A-8CD6-6A1D850CF930}"/>
              </a:ext>
            </a:extLst>
          </p:cNvPr>
          <p:cNvPicPr>
            <a:picLocks noChangeAspect="1"/>
          </p:cNvPicPr>
          <p:nvPr/>
        </p:nvPicPr>
        <p:blipFill>
          <a:blip r:embed="rId6"/>
          <a:stretch>
            <a:fillRect/>
          </a:stretch>
        </p:blipFill>
        <p:spPr>
          <a:xfrm>
            <a:off x="4135749" y="1396371"/>
            <a:ext cx="5019675" cy="2533650"/>
          </a:xfrm>
          <a:prstGeom prst="rect">
            <a:avLst/>
          </a:prstGeom>
        </p:spPr>
      </p:pic>
    </p:spTree>
    <p:extLst>
      <p:ext uri="{BB962C8B-B14F-4D97-AF65-F5344CB8AC3E}">
        <p14:creationId xmlns:p14="http://schemas.microsoft.com/office/powerpoint/2010/main" val="1366357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9" name="Espace réservé du contenu 8">
            <a:extLst>
              <a:ext uri="{FF2B5EF4-FFF2-40B4-BE49-F238E27FC236}">
                <a16:creationId xmlns:a16="http://schemas.microsoft.com/office/drawing/2014/main" id="{74AEF3CE-C752-4135-AC2B-12D481460601}"/>
              </a:ext>
            </a:extLst>
          </p:cNvPr>
          <p:cNvSpPr>
            <a:spLocks noGrp="1"/>
          </p:cNvSpPr>
          <p:nvPr>
            <p:ph idx="1"/>
          </p:nvPr>
        </p:nvSpPr>
        <p:spPr/>
        <p:txBody>
          <a:bodyPr/>
          <a:lstStyle/>
          <a:p>
            <a:endParaRPr lang="fr-MG"/>
          </a:p>
        </p:txBody>
      </p:sp>
      <p:pic>
        <p:nvPicPr>
          <p:cNvPr id="10" name="Image 9">
            <a:extLst>
              <a:ext uri="{FF2B5EF4-FFF2-40B4-BE49-F238E27FC236}">
                <a16:creationId xmlns:a16="http://schemas.microsoft.com/office/drawing/2014/main" id="{25C42016-09AD-4EFA-B1B3-452E40E09924}"/>
              </a:ext>
            </a:extLst>
          </p:cNvPr>
          <p:cNvPicPr>
            <a:picLocks noChangeAspect="1"/>
          </p:cNvPicPr>
          <p:nvPr/>
        </p:nvPicPr>
        <p:blipFill>
          <a:blip r:embed="rId5"/>
          <a:stretch>
            <a:fillRect/>
          </a:stretch>
        </p:blipFill>
        <p:spPr>
          <a:xfrm>
            <a:off x="0" y="1124760"/>
            <a:ext cx="9144000" cy="1785017"/>
          </a:xfrm>
          <a:prstGeom prst="rect">
            <a:avLst/>
          </a:prstGeom>
        </p:spPr>
      </p:pic>
      <p:pic>
        <p:nvPicPr>
          <p:cNvPr id="11" name="Image 10">
            <a:extLst>
              <a:ext uri="{FF2B5EF4-FFF2-40B4-BE49-F238E27FC236}">
                <a16:creationId xmlns:a16="http://schemas.microsoft.com/office/drawing/2014/main" id="{B5C71005-A4A2-4D5B-A6A5-875EFA933D96}"/>
              </a:ext>
            </a:extLst>
          </p:cNvPr>
          <p:cNvPicPr>
            <a:picLocks noChangeAspect="1"/>
          </p:cNvPicPr>
          <p:nvPr/>
        </p:nvPicPr>
        <p:blipFill>
          <a:blip r:embed="rId6"/>
          <a:stretch>
            <a:fillRect/>
          </a:stretch>
        </p:blipFill>
        <p:spPr>
          <a:xfrm>
            <a:off x="0" y="3222160"/>
            <a:ext cx="5657850" cy="2619375"/>
          </a:xfrm>
          <a:prstGeom prst="rect">
            <a:avLst/>
          </a:prstGeom>
        </p:spPr>
      </p:pic>
    </p:spTree>
    <p:extLst>
      <p:ext uri="{BB962C8B-B14F-4D97-AF65-F5344CB8AC3E}">
        <p14:creationId xmlns:p14="http://schemas.microsoft.com/office/powerpoint/2010/main" val="40417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et Docker Desktop</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9" name="Espace réservé du contenu 8">
            <a:extLst>
              <a:ext uri="{FF2B5EF4-FFF2-40B4-BE49-F238E27FC236}">
                <a16:creationId xmlns:a16="http://schemas.microsoft.com/office/drawing/2014/main" id="{74AEF3CE-C752-4135-AC2B-12D481460601}"/>
              </a:ext>
            </a:extLst>
          </p:cNvPr>
          <p:cNvSpPr>
            <a:spLocks noGrp="1"/>
          </p:cNvSpPr>
          <p:nvPr>
            <p:ph idx="1"/>
          </p:nvPr>
        </p:nvSpPr>
        <p:spPr/>
        <p:txBody>
          <a:bodyPr/>
          <a:lstStyle/>
          <a:p>
            <a:endParaRPr lang="fr-MG"/>
          </a:p>
        </p:txBody>
      </p:sp>
      <p:pic>
        <p:nvPicPr>
          <p:cNvPr id="10" name="Image 9">
            <a:extLst>
              <a:ext uri="{FF2B5EF4-FFF2-40B4-BE49-F238E27FC236}">
                <a16:creationId xmlns:a16="http://schemas.microsoft.com/office/drawing/2014/main" id="{25C42016-09AD-4EFA-B1B3-452E40E09924}"/>
              </a:ext>
            </a:extLst>
          </p:cNvPr>
          <p:cNvPicPr>
            <a:picLocks noChangeAspect="1"/>
          </p:cNvPicPr>
          <p:nvPr/>
        </p:nvPicPr>
        <p:blipFill>
          <a:blip r:embed="rId5"/>
          <a:stretch>
            <a:fillRect/>
          </a:stretch>
        </p:blipFill>
        <p:spPr>
          <a:xfrm>
            <a:off x="0" y="1124760"/>
            <a:ext cx="9144000" cy="1785017"/>
          </a:xfrm>
          <a:prstGeom prst="rect">
            <a:avLst/>
          </a:prstGeom>
        </p:spPr>
      </p:pic>
      <p:pic>
        <p:nvPicPr>
          <p:cNvPr id="12" name="Image 11">
            <a:extLst>
              <a:ext uri="{FF2B5EF4-FFF2-40B4-BE49-F238E27FC236}">
                <a16:creationId xmlns:a16="http://schemas.microsoft.com/office/drawing/2014/main" id="{9E2521C3-62C4-4457-9343-2DC7FA723106}"/>
              </a:ext>
            </a:extLst>
          </p:cNvPr>
          <p:cNvPicPr>
            <a:picLocks noChangeAspect="1"/>
          </p:cNvPicPr>
          <p:nvPr/>
        </p:nvPicPr>
        <p:blipFill>
          <a:blip r:embed="rId6"/>
          <a:stretch>
            <a:fillRect/>
          </a:stretch>
        </p:blipFill>
        <p:spPr>
          <a:xfrm>
            <a:off x="47956" y="3046421"/>
            <a:ext cx="7648575" cy="3248025"/>
          </a:xfrm>
          <a:prstGeom prst="rect">
            <a:avLst/>
          </a:prstGeom>
        </p:spPr>
      </p:pic>
    </p:spTree>
    <p:extLst>
      <p:ext uri="{BB962C8B-B14F-4D97-AF65-F5344CB8AC3E}">
        <p14:creationId xmlns:p14="http://schemas.microsoft.com/office/powerpoint/2010/main" val="3490193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avec ubuntu </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7" name="Espace réservé du contenu 6">
            <a:extLst>
              <a:ext uri="{FF2B5EF4-FFF2-40B4-BE49-F238E27FC236}">
                <a16:creationId xmlns:a16="http://schemas.microsoft.com/office/drawing/2014/main" id="{546F85C6-ED70-4937-8791-EBA6060511B6}"/>
              </a:ext>
            </a:extLst>
          </p:cNvPr>
          <p:cNvPicPr>
            <a:picLocks noGrp="1" noChangeAspect="1"/>
          </p:cNvPicPr>
          <p:nvPr>
            <p:ph idx="1"/>
          </p:nvPr>
        </p:nvPicPr>
        <p:blipFill>
          <a:blip r:embed="rId5"/>
          <a:stretch>
            <a:fillRect/>
          </a:stretch>
        </p:blipFill>
        <p:spPr>
          <a:xfrm>
            <a:off x="2918429" y="1030172"/>
            <a:ext cx="5924550" cy="3381375"/>
          </a:xfrm>
          <a:prstGeom prst="rect">
            <a:avLst/>
          </a:prstGeom>
        </p:spPr>
      </p:pic>
      <p:pic>
        <p:nvPicPr>
          <p:cNvPr id="6" name="Image 5">
            <a:extLst>
              <a:ext uri="{FF2B5EF4-FFF2-40B4-BE49-F238E27FC236}">
                <a16:creationId xmlns:a16="http://schemas.microsoft.com/office/drawing/2014/main" id="{9FACC417-8B48-485C-BD1C-8DC4C22BC278}"/>
              </a:ext>
            </a:extLst>
          </p:cNvPr>
          <p:cNvPicPr>
            <a:picLocks noChangeAspect="1"/>
          </p:cNvPicPr>
          <p:nvPr/>
        </p:nvPicPr>
        <p:blipFill>
          <a:blip r:embed="rId6"/>
          <a:stretch>
            <a:fillRect/>
          </a:stretch>
        </p:blipFill>
        <p:spPr>
          <a:xfrm>
            <a:off x="89942" y="1156366"/>
            <a:ext cx="2609850" cy="1304925"/>
          </a:xfrm>
          <a:prstGeom prst="rect">
            <a:avLst/>
          </a:prstGeom>
        </p:spPr>
      </p:pic>
      <p:pic>
        <p:nvPicPr>
          <p:cNvPr id="8" name="Image 7">
            <a:extLst>
              <a:ext uri="{FF2B5EF4-FFF2-40B4-BE49-F238E27FC236}">
                <a16:creationId xmlns:a16="http://schemas.microsoft.com/office/drawing/2014/main" id="{40DD359B-349B-429A-9D32-34FB7BF800A8}"/>
              </a:ext>
            </a:extLst>
          </p:cNvPr>
          <p:cNvPicPr>
            <a:picLocks noChangeAspect="1"/>
          </p:cNvPicPr>
          <p:nvPr/>
        </p:nvPicPr>
        <p:blipFill>
          <a:blip r:embed="rId7"/>
          <a:stretch>
            <a:fillRect/>
          </a:stretch>
        </p:blipFill>
        <p:spPr>
          <a:xfrm>
            <a:off x="4832954" y="4591050"/>
            <a:ext cx="4010025" cy="2266950"/>
          </a:xfrm>
          <a:prstGeom prst="rect">
            <a:avLst/>
          </a:prstGeom>
        </p:spPr>
      </p:pic>
    </p:spTree>
    <p:extLst>
      <p:ext uri="{BB962C8B-B14F-4D97-AF65-F5344CB8AC3E}">
        <p14:creationId xmlns:p14="http://schemas.microsoft.com/office/powerpoint/2010/main" val="182832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Installation de Docker sous windows </a:t>
            </a:r>
            <a:br>
              <a:rPr lang="en-US" altLang="ko-KR" dirty="0"/>
            </a:br>
            <a:r>
              <a:rPr lang="en-US" altLang="ko-KR" dirty="0" err="1"/>
              <a:t>wsl</a:t>
            </a:r>
            <a:r>
              <a:rPr lang="en-US" altLang="ko-KR" dirty="0"/>
              <a:t> avec ubuntu </a:t>
            </a:r>
            <a:endParaRPr lang="ko-KR" altLang="en-US" dirty="0"/>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10" name="Espace réservé du contenu 9">
            <a:extLst>
              <a:ext uri="{FF2B5EF4-FFF2-40B4-BE49-F238E27FC236}">
                <a16:creationId xmlns:a16="http://schemas.microsoft.com/office/drawing/2014/main" id="{2BCB28C5-929F-4057-AFA6-8EE0F75A1D9E}"/>
              </a:ext>
            </a:extLst>
          </p:cNvPr>
          <p:cNvSpPr>
            <a:spLocks noGrp="1"/>
          </p:cNvSpPr>
          <p:nvPr>
            <p:ph idx="1"/>
          </p:nvPr>
        </p:nvSpPr>
        <p:spPr/>
        <p:txBody>
          <a:bodyPr/>
          <a:lstStyle/>
          <a:p>
            <a:endParaRPr lang="fr-MG" dirty="0"/>
          </a:p>
        </p:txBody>
      </p:sp>
      <p:pic>
        <p:nvPicPr>
          <p:cNvPr id="11" name="Image 10">
            <a:extLst>
              <a:ext uri="{FF2B5EF4-FFF2-40B4-BE49-F238E27FC236}">
                <a16:creationId xmlns:a16="http://schemas.microsoft.com/office/drawing/2014/main" id="{D457C59A-93E1-4EB6-87B9-A41B2C91EB4E}"/>
              </a:ext>
            </a:extLst>
          </p:cNvPr>
          <p:cNvPicPr>
            <a:picLocks noChangeAspect="1"/>
          </p:cNvPicPr>
          <p:nvPr/>
        </p:nvPicPr>
        <p:blipFill>
          <a:blip r:embed="rId5"/>
          <a:stretch>
            <a:fillRect/>
          </a:stretch>
        </p:blipFill>
        <p:spPr>
          <a:xfrm>
            <a:off x="489955" y="1275616"/>
            <a:ext cx="3629025" cy="1600200"/>
          </a:xfrm>
          <a:prstGeom prst="rect">
            <a:avLst/>
          </a:prstGeom>
        </p:spPr>
      </p:pic>
    </p:spTree>
    <p:extLst>
      <p:ext uri="{BB962C8B-B14F-4D97-AF65-F5344CB8AC3E}">
        <p14:creationId xmlns:p14="http://schemas.microsoft.com/office/powerpoint/2010/main" val="411516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a:xfrm>
            <a:off x="461839" y="1880828"/>
            <a:ext cx="8402525" cy="3096344"/>
          </a:xfrm>
        </p:spPr>
        <p:txBody>
          <a:bodyPr/>
          <a:lstStyle/>
          <a:p>
            <a:r>
              <a:rPr lang="fr-FR" altLang="ko-KR" i="0" dirty="0">
                <a:latin typeface="Arial" panose="020B0604020202020204" pitchFamily="34" charset="0"/>
                <a:cs typeface="Arial" panose="020B0604020202020204" pitchFamily="34" charset="0"/>
              </a:rPr>
              <a:t>Depuis dépôt Ubuntu: </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Mettre à jour votre liste de paquets: </a:t>
            </a:r>
          </a:p>
          <a:p>
            <a:r>
              <a:rPr lang="fr-FR" altLang="ko-KR" i="0" dirty="0">
                <a:latin typeface="Arial" panose="020B0604020202020204" pitchFamily="34" charset="0"/>
                <a:cs typeface="Arial" panose="020B0604020202020204" pitchFamily="34" charset="0"/>
              </a:rPr>
              <a:t>$ sudo apt-get update</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Installer Docker:</a:t>
            </a:r>
          </a:p>
          <a:p>
            <a:r>
              <a:rPr lang="fr-FR" altLang="ko-KR" i="0" dirty="0">
                <a:latin typeface="Arial" panose="020B0604020202020204" pitchFamily="34" charset="0"/>
                <a:cs typeface="Arial" panose="020B0604020202020204" pitchFamily="34" charset="0"/>
              </a:rPr>
              <a:t>$ sudo apt-get install docker.io</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Vérifier la version:</a:t>
            </a:r>
          </a:p>
          <a:p>
            <a:r>
              <a:rPr lang="fr-FR" altLang="ko-KR" i="0" dirty="0">
                <a:latin typeface="Arial" panose="020B0604020202020204" pitchFamily="34" charset="0"/>
                <a:cs typeface="Arial" panose="020B0604020202020204" pitchFamily="34" charset="0"/>
              </a:rPr>
              <a:t>$ docker --version</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911559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 partir du référentiel officiel de Docker:</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Installer les paquets prérequis pour </a:t>
            </a:r>
            <a:r>
              <a:rPr lang="fr-FR" altLang="ko-KR" i="0" dirty="0" err="1">
                <a:latin typeface="Arial" panose="020B0604020202020204" pitchFamily="34" charset="0"/>
                <a:cs typeface="Arial" panose="020B0604020202020204" pitchFamily="34" charset="0"/>
              </a:rPr>
              <a:t>apt</a:t>
            </a:r>
            <a:r>
              <a:rPr lang="fr-FR" altLang="ko-KR" i="0" dirty="0">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apt-get update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install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ca-</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certificates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curl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gnupg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lsb</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-release</a:t>
            </a:r>
            <a:endParaRPr lang="fr-FR" dirty="0">
              <a:solidFill>
                <a:schemeClr val="tx1"/>
              </a:solidFill>
            </a:endParaRP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Ajouter la clé GPG:</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sudo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mkdir</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-m 0755 -p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curl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fsSL</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https://download.docker.com/linux/ubuntu/gpg |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gpg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dearmor</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-o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docker.gpg</a:t>
            </a:r>
            <a:r>
              <a:rPr kumimoji="0" lang="fr-FR" altLang="fr-FR" sz="1200" b="0" i="0" u="none" strike="noStrike" kern="1200" cap="none" spc="0" normalizeH="0" baseline="0" noProof="0" dirty="0">
                <a:ln>
                  <a:noFill/>
                </a:ln>
                <a:solidFill>
                  <a:schemeClr val="tx1"/>
                </a:solidFill>
                <a:effectLst/>
                <a:uLnTx/>
                <a:uFillTx/>
                <a:latin typeface="Gill Sans MT" panose="020B0502020104020203"/>
                <a:ea typeface="+mn-ea"/>
                <a:cs typeface="+mn-cs"/>
              </a:rPr>
              <a:t> </a:t>
            </a:r>
            <a:endParaRPr kumimoji="0" lang="fr-FR" altLang="fr-FR"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endParaRPr lang="fr-FR" altLang="ko-KR" i="0" dirty="0">
              <a:latin typeface="Arial" panose="020B0604020202020204" pitchFamily="34" charset="0"/>
              <a:cs typeface="Arial" panose="020B0604020202020204" pitchFamily="34" charset="0"/>
            </a:endParaRPr>
          </a:p>
        </p:txBody>
      </p:sp>
      <p:sp>
        <p:nvSpPr>
          <p:cNvPr id="5" name="제목 1"/>
          <p:cNvSpPr>
            <a:spLocks noGrp="1"/>
          </p:cNvSpPr>
          <p:nvPr>
            <p:ph type="title"/>
          </p:nvPr>
        </p:nvSpPr>
        <p:spPr/>
        <p:txBody>
          <a:bodyPr/>
          <a:lstStyle/>
          <a:p>
            <a:r>
              <a:rPr lang="en-US" altLang="ko-KR" dirty="0"/>
              <a:t>Installation de Docker</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610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A partir du référentiel officiel de Docker:</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Ajouter le </a:t>
            </a:r>
            <a:r>
              <a:rPr lang="fr-FR" altLang="ko-KR" i="0" dirty="0" err="1">
                <a:latin typeface="Arial" panose="020B0604020202020204" pitchFamily="34" charset="0"/>
                <a:cs typeface="Arial" panose="020B0604020202020204" pitchFamily="34" charset="0"/>
              </a:rPr>
              <a:t>réferentiel</a:t>
            </a:r>
            <a:r>
              <a:rPr lang="fr-FR" altLang="ko-KR" i="0" dirty="0">
                <a:latin typeface="Arial" panose="020B0604020202020204" pitchFamily="34" charset="0"/>
                <a:cs typeface="Arial" panose="020B0604020202020204" pitchFamily="34" charset="0"/>
              </a:rPr>
              <a:t> docker aux sources APT: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echo</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 "deb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arch</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dpkg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print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-architecture)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signed</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-by=/</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keyrings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docker.gpg</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https://download.docker.com/linux/ubuntu \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lsb_release</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cs</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stable" | </a:t>
            </a:r>
            <a:endParaRPr kumimoji="0" lang="fr-FR" altLang="fr-FR"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etc</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apt</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sources.list.d</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docker.list</a:t>
            </a:r>
            <a:r>
              <a:rPr lang="fr-FR" altLang="fr-FR" i="0" dirty="0">
                <a:solidFill>
                  <a:schemeClr val="tx1"/>
                </a:solidFill>
                <a:latin typeface="Roboto Mono" panose="00000009000000000000" pitchFamily="49" charset="0"/>
                <a:ea typeface="+mn-ea"/>
              </a:rPr>
              <a:t> </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&gt;/dev/</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null</a:t>
            </a:r>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ko-KR" i="0" dirty="0">
              <a:solidFill>
                <a:schemeClr val="tx1"/>
              </a:solidFill>
              <a:latin typeface="Roboto Mono" panose="00000009000000000000" pitchFamily="49" charset="0"/>
              <a:ea typeface="+mn-ea"/>
            </a:endParaRPr>
          </a:p>
          <a:p>
            <a:pPr marL="0" indent="0" eaLnBrk="0" fontAlgn="base" latinLnBrk="0" hangingPunct="0">
              <a:spcBef>
                <a:spcPct val="0"/>
              </a:spcBef>
              <a:spcAft>
                <a:spcPct val="0"/>
              </a:spcAft>
              <a:defRPr/>
            </a:pPr>
            <a:endParaRPr lang="fr-FR" altLang="ko-KR" i="0" dirty="0">
              <a:latin typeface="Arial" panose="020B0604020202020204" pitchFamily="34" charset="0"/>
              <a:cs typeface="Arial" panose="020B0604020202020204" pitchFamily="34" charset="0"/>
            </a:endParaRPr>
          </a:p>
          <a:p>
            <a:pPr marL="0" indent="0" eaLnBrk="0" fontAlgn="base" latinLnBrk="0" hangingPunct="0">
              <a:spcBef>
                <a:spcPct val="0"/>
              </a:spcBef>
              <a:spcAft>
                <a:spcPct val="0"/>
              </a:spcAft>
              <a:defRPr/>
            </a:pPr>
            <a:r>
              <a:rPr lang="fr-FR" altLang="ko-KR" i="0" dirty="0">
                <a:latin typeface="Arial" panose="020B0604020202020204" pitchFamily="34" charset="0"/>
                <a:cs typeface="Arial" panose="020B0604020202020204" pitchFamily="34" charset="0"/>
              </a:rPr>
              <a:t>Installer Docker:</a:t>
            </a:r>
          </a:p>
          <a:p>
            <a:pPr marL="0" marR="0" lvl="0" indent="0" algn="l" defTabSz="914400" rtl="0" eaLnBrk="1" fontAlgn="auto" latinLnBrk="0" hangingPunct="1">
              <a:lnSpc>
                <a:spcPct val="100000"/>
              </a:lnSpc>
              <a:spcBef>
                <a:spcPct val="20000"/>
              </a:spcBef>
              <a:spcAft>
                <a:spcPts val="600"/>
              </a:spcAft>
              <a:buClrTx/>
              <a:buSzTx/>
              <a:buFont typeface="Wingdings 2" panose="05020102010507070707" pitchFamily="18" charset="2"/>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update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 apt-get docker-ce docker-ce-cli containerd.io docker-</a:t>
            </a:r>
            <a:r>
              <a:rPr kumimoji="0" lang="fr-FR" altLang="fr-FR" sz="1600" b="0" i="0" u="none" strike="noStrike" kern="1200" cap="none" spc="0" normalizeH="0" baseline="0" noProof="0" dirty="0" err="1">
                <a:ln>
                  <a:noFill/>
                </a:ln>
                <a:solidFill>
                  <a:schemeClr val="tx1"/>
                </a:solidFill>
                <a:effectLst/>
                <a:uLnTx/>
                <a:uFillTx/>
                <a:latin typeface="Roboto Mono" panose="00000009000000000000" pitchFamily="49" charset="0"/>
                <a:ea typeface="+mn-ea"/>
                <a:cs typeface="+mn-cs"/>
              </a:rPr>
              <a:t>buildx</a:t>
            </a:r>
            <a:r>
              <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rPr>
              <a:t>-plugin docker-compose-plugin </a:t>
            </a:r>
            <a:endParaRPr kumimoji="0" lang="fr-FR" altLang="fr-FR" sz="1200" b="0" i="0" u="none" strike="noStrike" kern="1200" cap="none" spc="0" normalizeH="0" baseline="0" noProof="0" dirty="0">
              <a:ln>
                <a:noFill/>
              </a:ln>
              <a:solidFill>
                <a:schemeClr val="tx1"/>
              </a:solidFill>
              <a:effectLst/>
              <a:uLnTx/>
              <a:uFillTx/>
              <a:latin typeface="Gill Sans MT" panose="020B05020201040202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fr-FR" altLang="ko-KR" i="0" dirty="0">
              <a:latin typeface="Arial" panose="020B0604020202020204" pitchFamily="34" charset="0"/>
              <a:cs typeface="Arial" panose="020B0604020202020204" pitchFamily="34" charset="0"/>
            </a:endParaRPr>
          </a:p>
        </p:txBody>
      </p:sp>
      <p:sp>
        <p:nvSpPr>
          <p:cNvPr id="5" name="제목 1"/>
          <p:cNvSpPr>
            <a:spLocks noGrp="1"/>
          </p:cNvSpPr>
          <p:nvPr>
            <p:ph type="title"/>
          </p:nvPr>
        </p:nvSpPr>
        <p:spPr/>
        <p:txBody>
          <a:bodyPr/>
          <a:lstStyle/>
          <a:p>
            <a:r>
              <a:rPr lang="en-US" altLang="ko-KR" dirty="0"/>
              <a:t>Installation de Docker</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0471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Docker sous </a:t>
            </a:r>
            <a:r>
              <a:rPr lang="fr-FR" altLang="ko-KR" i="0" dirty="0" err="1">
                <a:latin typeface="Arial" panose="020B0604020202020204" pitchFamily="34" charset="0"/>
                <a:cs typeface="Arial" panose="020B0604020202020204" pitchFamily="34" charset="0"/>
              </a:rPr>
              <a:t>windows</a:t>
            </a:r>
            <a:r>
              <a:rPr lang="fr-FR" altLang="ko-KR" i="0" dirty="0">
                <a:latin typeface="Arial" panose="020B0604020202020204" pitchFamily="34" charset="0"/>
                <a:cs typeface="Arial" panose="020B0604020202020204" pitchFamily="34" charset="0"/>
              </a:rPr>
              <a:t>:</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Docker Toolbox : Version ancienne de </a:t>
            </a:r>
            <a:r>
              <a:rPr lang="fr-FR" altLang="ko-KR" i="0" dirty="0" err="1">
                <a:latin typeface="Arial" panose="020B0604020202020204" pitchFamily="34" charset="0"/>
                <a:cs typeface="Arial" panose="020B0604020202020204" pitchFamily="34" charset="0"/>
              </a:rPr>
              <a:t>macOs</a:t>
            </a:r>
            <a:r>
              <a:rPr lang="fr-FR" altLang="ko-KR" i="0" dirty="0">
                <a:latin typeface="Arial" panose="020B0604020202020204" pitchFamily="34" charset="0"/>
                <a:cs typeface="Arial" panose="020B0604020202020204" pitchFamily="34" charset="0"/>
              </a:rPr>
              <a:t> et de Windows qui ne répond pas aux </a:t>
            </a:r>
            <a:r>
              <a:rPr lang="fr-FR" altLang="ko-KR" i="0" dirty="0" err="1">
                <a:latin typeface="Arial" panose="020B0604020202020204" pitchFamily="34" charset="0"/>
                <a:cs typeface="Arial" panose="020B0604020202020204" pitchFamily="34" charset="0"/>
              </a:rPr>
              <a:t>éxigences</a:t>
            </a:r>
            <a:r>
              <a:rPr lang="fr-FR" altLang="ko-KR" i="0" dirty="0">
                <a:latin typeface="Arial" panose="020B0604020202020204" pitchFamily="34" charset="0"/>
                <a:cs typeface="Arial" panose="020B0604020202020204" pitchFamily="34" charset="0"/>
              </a:rPr>
              <a:t> de Docker Desktop. </a:t>
            </a:r>
          </a:p>
          <a:p>
            <a:endParaRPr lang="fr-FR" altLang="ko-KR" i="0" dirty="0">
              <a:latin typeface="Arial" panose="020B0604020202020204" pitchFamily="34" charset="0"/>
              <a:cs typeface="Arial" panose="020B0604020202020204" pitchFamily="34" charset="0"/>
            </a:endParaRPr>
          </a:p>
          <a:p>
            <a:r>
              <a:rPr lang="fr-FR" altLang="ko-KR" i="0" dirty="0">
                <a:latin typeface="Arial" panose="020B0604020202020204" pitchFamily="34" charset="0"/>
                <a:cs typeface="Arial" panose="020B0604020202020204" pitchFamily="34" charset="0"/>
              </a:rPr>
              <a:t>Docker Desktop : une alternative récente. (</a:t>
            </a:r>
            <a:r>
              <a:rPr lang="fr-FR" altLang="ko-KR" i="0" dirty="0">
                <a:latin typeface="Arial" panose="020B0604020202020204" pitchFamily="34" charset="0"/>
                <a:cs typeface="Arial" panose="020B0604020202020204" pitchFamily="34" charset="0"/>
                <a:hlinkClick r:id="rId2"/>
              </a:rPr>
              <a:t>https://www.docker.com/products/docker-desktop/</a:t>
            </a:r>
            <a:r>
              <a:rPr lang="fr-FR" altLang="ko-KR" i="0" dirty="0">
                <a:latin typeface="Arial" panose="020B0604020202020204" pitchFamily="34" charset="0"/>
                <a:cs typeface="Arial" panose="020B0604020202020204" pitchFamily="34" charset="0"/>
              </a:rPr>
              <a:t>)</a:t>
            </a: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2444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3131840" y="1601145"/>
            <a:ext cx="2808312" cy="1722748"/>
            <a:chOff x="3131840" y="1457129"/>
            <a:chExt cx="2808312" cy="1722748"/>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Cloud Computing</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00</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30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Installation de Docker</a:t>
            </a:r>
            <a:endParaRPr lang="ko-KR" altLang="en-US" dirty="0"/>
          </a:p>
        </p:txBody>
      </p:sp>
      <p:sp>
        <p:nvSpPr>
          <p:cNvPr id="37" name="내용 개체 틀 36"/>
          <p:cNvSpPr>
            <a:spLocks noGrp="1"/>
          </p:cNvSpPr>
          <p:nvPr>
            <p:ph idx="1"/>
          </p:nvPr>
        </p:nvSpPr>
        <p:spPr>
          <a:xfrm>
            <a:off x="476630" y="1182303"/>
            <a:ext cx="8402525" cy="4881686"/>
          </a:xfrm>
        </p:spPr>
        <p:txBody>
          <a:bodyPr/>
          <a:lstStyle/>
          <a:p>
            <a:r>
              <a:rPr lang="fr-FR" altLang="ko-KR" i="0" dirty="0">
                <a:latin typeface="Arial" panose="020B0604020202020204" pitchFamily="34" charset="0"/>
                <a:cs typeface="Arial" panose="020B0604020202020204" pitchFamily="34" charset="0"/>
              </a:rPr>
              <a:t>Docker Desktop sous </a:t>
            </a:r>
            <a:r>
              <a:rPr lang="fr-FR" altLang="ko-KR" i="0" dirty="0" err="1">
                <a:latin typeface="Arial" panose="020B0604020202020204" pitchFamily="34" charset="0"/>
                <a:cs typeface="Arial" panose="020B0604020202020204" pitchFamily="34" charset="0"/>
              </a:rPr>
              <a:t>windows</a:t>
            </a:r>
            <a:r>
              <a:rPr lang="fr-FR" altLang="ko-KR" i="0" dirty="0">
                <a:latin typeface="Arial" panose="020B0604020202020204" pitchFamily="34" charset="0"/>
                <a:cs typeface="Arial" panose="020B0604020202020204" pitchFamily="34" charset="0"/>
              </a:rPr>
              <a:t>:</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pic>
        <p:nvPicPr>
          <p:cNvPr id="7" name="Image 6">
            <a:extLst>
              <a:ext uri="{FF2B5EF4-FFF2-40B4-BE49-F238E27FC236}">
                <a16:creationId xmlns:a16="http://schemas.microsoft.com/office/drawing/2014/main" id="{B4F36E76-E108-E847-6E6A-46E94CB73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814"/>
            <a:ext cx="9144000" cy="5311186"/>
          </a:xfrm>
          <a:prstGeom prst="rect">
            <a:avLst/>
          </a:prstGeom>
        </p:spPr>
      </p:pic>
    </p:spTree>
    <p:extLst>
      <p:ext uri="{BB962C8B-B14F-4D97-AF65-F5344CB8AC3E}">
        <p14:creationId xmlns:p14="http://schemas.microsoft.com/office/powerpoint/2010/main" val="3655968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Pause café</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15 min</a:t>
            </a:r>
          </a:p>
        </p:txBody>
      </p:sp>
    </p:spTree>
    <p:extLst>
      <p:ext uri="{BB962C8B-B14F-4D97-AF65-F5344CB8AC3E}">
        <p14:creationId xmlns:p14="http://schemas.microsoft.com/office/powerpoint/2010/main" val="1471030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691680" y="3175869"/>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Commande de base</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03</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5"/>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3597946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Usage : docker [OPTIONS] COMMAND</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graphicFrame>
        <p:nvGraphicFramePr>
          <p:cNvPr id="8" name="Tableau 5">
            <a:extLst>
              <a:ext uri="{FF2B5EF4-FFF2-40B4-BE49-F238E27FC236}">
                <a16:creationId xmlns:a16="http://schemas.microsoft.com/office/drawing/2014/main" id="{5D449099-8800-8F51-113C-FB6E3A687136}"/>
              </a:ext>
            </a:extLst>
          </p:cNvPr>
          <p:cNvGraphicFramePr>
            <a:graphicFrameLocks/>
          </p:cNvGraphicFramePr>
          <p:nvPr>
            <p:extLst>
              <p:ext uri="{D42A27DB-BD31-4B8C-83A1-F6EECF244321}">
                <p14:modId xmlns:p14="http://schemas.microsoft.com/office/powerpoint/2010/main" val="2030177291"/>
              </p:ext>
            </p:extLst>
          </p:nvPr>
        </p:nvGraphicFramePr>
        <p:xfrm>
          <a:off x="34648" y="2492896"/>
          <a:ext cx="9073856" cy="2936432"/>
        </p:xfrm>
        <a:graphic>
          <a:graphicData uri="http://schemas.openxmlformats.org/drawingml/2006/table">
            <a:tbl>
              <a:tblPr firstRow="1" bandRow="1">
                <a:tableStyleId>{5C22544A-7EE6-4342-B048-85BDC9FD1C3A}</a:tableStyleId>
              </a:tblPr>
              <a:tblGrid>
                <a:gridCol w="4033296">
                  <a:extLst>
                    <a:ext uri="{9D8B030D-6E8A-4147-A177-3AD203B41FA5}">
                      <a16:colId xmlns:a16="http://schemas.microsoft.com/office/drawing/2014/main" val="2971014711"/>
                    </a:ext>
                  </a:extLst>
                </a:gridCol>
                <a:gridCol w="5040560">
                  <a:extLst>
                    <a:ext uri="{9D8B030D-6E8A-4147-A177-3AD203B41FA5}">
                      <a16:colId xmlns:a16="http://schemas.microsoft.com/office/drawing/2014/main" val="855348739"/>
                    </a:ext>
                  </a:extLst>
                </a:gridCol>
              </a:tblGrid>
              <a:tr h="367054">
                <a:tc>
                  <a:txBody>
                    <a:bodyPr/>
                    <a:lstStyle/>
                    <a:p>
                      <a:r>
                        <a:rPr lang="fr-FR" dirty="0"/>
                        <a:t>COMMANDES</a:t>
                      </a:r>
                    </a:p>
                  </a:txBody>
                  <a:tcPr/>
                </a:tc>
                <a:tc>
                  <a:txBody>
                    <a:bodyPr/>
                    <a:lstStyle/>
                    <a:p>
                      <a:r>
                        <a:rPr lang="fr-FR" dirty="0"/>
                        <a:t>ROLES</a:t>
                      </a:r>
                    </a:p>
                  </a:txBody>
                  <a:tcPr/>
                </a:tc>
                <a:extLst>
                  <a:ext uri="{0D108BD9-81ED-4DB2-BD59-A6C34878D82A}">
                    <a16:rowId xmlns:a16="http://schemas.microsoft.com/office/drawing/2014/main" val="509860441"/>
                  </a:ext>
                </a:extLst>
              </a:tr>
              <a:tr h="367054">
                <a:tc>
                  <a:txBody>
                    <a:bodyPr/>
                    <a:lstStyle/>
                    <a:p>
                      <a:r>
                        <a:rPr lang="fr-FR" dirty="0"/>
                        <a:t>docker </a:t>
                      </a:r>
                      <a:r>
                        <a:rPr lang="fr-FR" dirty="0" err="1"/>
                        <a:t>ps</a:t>
                      </a:r>
                      <a:endParaRPr lang="fr-FR" dirty="0"/>
                    </a:p>
                  </a:txBody>
                  <a:tcPr/>
                </a:tc>
                <a:tc>
                  <a:txBody>
                    <a:bodyPr/>
                    <a:lstStyle/>
                    <a:p>
                      <a:r>
                        <a:rPr lang="fr-FR" dirty="0"/>
                        <a:t>Visualiser ou lister les conteneurs actifs</a:t>
                      </a:r>
                    </a:p>
                  </a:txBody>
                  <a:tcPr/>
                </a:tc>
                <a:extLst>
                  <a:ext uri="{0D108BD9-81ED-4DB2-BD59-A6C34878D82A}">
                    <a16:rowId xmlns:a16="http://schemas.microsoft.com/office/drawing/2014/main" val="2394668445"/>
                  </a:ext>
                </a:extLst>
              </a:tr>
              <a:tr h="367054">
                <a:tc>
                  <a:txBody>
                    <a:bodyPr/>
                    <a:lstStyle/>
                    <a:p>
                      <a:r>
                        <a:rPr lang="fr-FR" dirty="0"/>
                        <a:t>docker </a:t>
                      </a:r>
                      <a:r>
                        <a:rPr lang="fr-FR" dirty="0" err="1"/>
                        <a:t>ps</a:t>
                      </a:r>
                      <a:r>
                        <a:rPr lang="fr-FR" dirty="0"/>
                        <a:t> –a</a:t>
                      </a:r>
                    </a:p>
                  </a:txBody>
                  <a:tcPr/>
                </a:tc>
                <a:tc>
                  <a:txBody>
                    <a:bodyPr/>
                    <a:lstStyle/>
                    <a:p>
                      <a:r>
                        <a:rPr lang="fr-FR" dirty="0"/>
                        <a:t>Visualiser ou listes tous les conteneurs</a:t>
                      </a:r>
                    </a:p>
                  </a:txBody>
                  <a:tcPr/>
                </a:tc>
                <a:extLst>
                  <a:ext uri="{0D108BD9-81ED-4DB2-BD59-A6C34878D82A}">
                    <a16:rowId xmlns:a16="http://schemas.microsoft.com/office/drawing/2014/main" val="3188386956"/>
                  </a:ext>
                </a:extLst>
              </a:tr>
              <a:tr h="367054">
                <a:tc>
                  <a:txBody>
                    <a:bodyPr/>
                    <a:lstStyle/>
                    <a:p>
                      <a:r>
                        <a:rPr lang="fr-FR" dirty="0"/>
                        <a:t>docker </a:t>
                      </a:r>
                      <a:r>
                        <a:rPr lang="fr-FR" dirty="0" err="1"/>
                        <a:t>rm</a:t>
                      </a:r>
                      <a:r>
                        <a:rPr lang="fr-FR" dirty="0"/>
                        <a:t> [conteneur]</a:t>
                      </a:r>
                    </a:p>
                  </a:txBody>
                  <a:tcPr/>
                </a:tc>
                <a:tc>
                  <a:txBody>
                    <a:bodyPr/>
                    <a:lstStyle/>
                    <a:p>
                      <a:r>
                        <a:rPr lang="fr-FR" dirty="0"/>
                        <a:t>Supprimer un conteneur inactif</a:t>
                      </a:r>
                    </a:p>
                  </a:txBody>
                  <a:tcPr/>
                </a:tc>
                <a:extLst>
                  <a:ext uri="{0D108BD9-81ED-4DB2-BD59-A6C34878D82A}">
                    <a16:rowId xmlns:a16="http://schemas.microsoft.com/office/drawing/2014/main" val="1571014739"/>
                  </a:ext>
                </a:extLst>
              </a:tr>
              <a:tr h="367054">
                <a:tc>
                  <a:txBody>
                    <a:bodyPr/>
                    <a:lstStyle/>
                    <a:p>
                      <a:r>
                        <a:rPr lang="fr-FR" dirty="0"/>
                        <a:t>docker </a:t>
                      </a:r>
                      <a:r>
                        <a:rPr lang="fr-FR" dirty="0" err="1"/>
                        <a:t>rm</a:t>
                      </a:r>
                      <a:r>
                        <a:rPr lang="fr-FR" dirty="0"/>
                        <a:t> –f [conteneur]</a:t>
                      </a:r>
                    </a:p>
                  </a:txBody>
                  <a:tcPr/>
                </a:tc>
                <a:tc>
                  <a:txBody>
                    <a:bodyPr/>
                    <a:lstStyle/>
                    <a:p>
                      <a:r>
                        <a:rPr lang="fr-FR" dirty="0"/>
                        <a:t>Forcer la suppression d’un conteneur actif</a:t>
                      </a:r>
                    </a:p>
                  </a:txBody>
                  <a:tcPr/>
                </a:tc>
                <a:extLst>
                  <a:ext uri="{0D108BD9-81ED-4DB2-BD59-A6C34878D82A}">
                    <a16:rowId xmlns:a16="http://schemas.microsoft.com/office/drawing/2014/main" val="1305271301"/>
                  </a:ext>
                </a:extLst>
              </a:tr>
              <a:tr h="367054">
                <a:tc>
                  <a:txBody>
                    <a:bodyPr/>
                    <a:lstStyle/>
                    <a:p>
                      <a:r>
                        <a:rPr lang="fr-FR" dirty="0"/>
                        <a:t>docker images</a:t>
                      </a:r>
                    </a:p>
                  </a:txBody>
                  <a:tcPr/>
                </a:tc>
                <a:tc>
                  <a:txBody>
                    <a:bodyPr/>
                    <a:lstStyle/>
                    <a:p>
                      <a:r>
                        <a:rPr lang="fr-FR" dirty="0"/>
                        <a:t>Lister les images existants</a:t>
                      </a:r>
                    </a:p>
                  </a:txBody>
                  <a:tcPr/>
                </a:tc>
                <a:extLst>
                  <a:ext uri="{0D108BD9-81ED-4DB2-BD59-A6C34878D82A}">
                    <a16:rowId xmlns:a16="http://schemas.microsoft.com/office/drawing/2014/main" val="2172135925"/>
                  </a:ext>
                </a:extLst>
              </a:tr>
              <a:tr h="367054">
                <a:tc>
                  <a:txBody>
                    <a:bodyPr/>
                    <a:lstStyle/>
                    <a:p>
                      <a:r>
                        <a:rPr lang="fr-FR" dirty="0"/>
                        <a:t>docker </a:t>
                      </a:r>
                      <a:r>
                        <a:rPr lang="fr-FR" dirty="0" err="1"/>
                        <a:t>rmi</a:t>
                      </a:r>
                      <a:r>
                        <a:rPr lang="fr-FR" dirty="0"/>
                        <a:t> [image]</a:t>
                      </a:r>
                    </a:p>
                  </a:txBody>
                  <a:tcPr/>
                </a:tc>
                <a:tc>
                  <a:txBody>
                    <a:bodyPr/>
                    <a:lstStyle/>
                    <a:p>
                      <a:r>
                        <a:rPr lang="fr-FR" dirty="0"/>
                        <a:t>Supprimer une image Docker</a:t>
                      </a:r>
                    </a:p>
                  </a:txBody>
                  <a:tcPr/>
                </a:tc>
                <a:extLst>
                  <a:ext uri="{0D108BD9-81ED-4DB2-BD59-A6C34878D82A}">
                    <a16:rowId xmlns:a16="http://schemas.microsoft.com/office/drawing/2014/main" val="2570206589"/>
                  </a:ext>
                </a:extLst>
              </a:tr>
              <a:tr h="367054">
                <a:tc>
                  <a:txBody>
                    <a:bodyPr/>
                    <a:lstStyle/>
                    <a:p>
                      <a:r>
                        <a:rPr lang="fr-FR" dirty="0"/>
                        <a:t>docker </a:t>
                      </a:r>
                      <a:r>
                        <a:rPr lang="fr-FR" dirty="0" err="1"/>
                        <a:t>exec</a:t>
                      </a:r>
                      <a:r>
                        <a:rPr lang="fr-FR" dirty="0"/>
                        <a:t> –t –i [conteneur] /bin/</a:t>
                      </a:r>
                      <a:r>
                        <a:rPr lang="fr-FR" dirty="0" err="1"/>
                        <a:t>bash</a:t>
                      </a:r>
                      <a:endParaRPr lang="fr-FR" dirty="0"/>
                    </a:p>
                  </a:txBody>
                  <a:tcPr/>
                </a:tc>
                <a:tc>
                  <a:txBody>
                    <a:bodyPr/>
                    <a:lstStyle/>
                    <a:p>
                      <a:r>
                        <a:rPr lang="fr-FR" dirty="0"/>
                        <a:t>Exécuter des commandes dans un conteneur actif</a:t>
                      </a:r>
                    </a:p>
                  </a:txBody>
                  <a:tcPr/>
                </a:tc>
                <a:extLst>
                  <a:ext uri="{0D108BD9-81ED-4DB2-BD59-A6C34878D82A}">
                    <a16:rowId xmlns:a16="http://schemas.microsoft.com/office/drawing/2014/main" val="3246826580"/>
                  </a:ext>
                </a:extLst>
              </a:tr>
            </a:tbl>
          </a:graphicData>
        </a:graphic>
      </p:graphicFrame>
    </p:spTree>
    <p:extLst>
      <p:ext uri="{BB962C8B-B14F-4D97-AF65-F5344CB8AC3E}">
        <p14:creationId xmlns:p14="http://schemas.microsoft.com/office/powerpoint/2010/main" val="2652022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sp>
        <p:nvSpPr>
          <p:cNvPr id="37" name="내용 개체 틀 36"/>
          <p:cNvSpPr>
            <a:spLocks noGrp="1"/>
          </p:cNvSpPr>
          <p:nvPr>
            <p:ph idx="1"/>
          </p:nvPr>
        </p:nvSpPr>
        <p:spPr/>
        <p:txBody>
          <a:bodyPr/>
          <a:lstStyle/>
          <a:p>
            <a:r>
              <a:rPr lang="fr-FR" altLang="ko-KR" i="0" dirty="0">
                <a:latin typeface="Arial" panose="020B0604020202020204" pitchFamily="34" charset="0"/>
                <a:cs typeface="Arial" panose="020B0604020202020204" pitchFamily="34" charset="0"/>
              </a:rPr>
              <a:t>Usage : docker [OPTIONS] COMMAND</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graphicFrame>
        <p:nvGraphicFramePr>
          <p:cNvPr id="6" name="Tableau 5">
            <a:extLst>
              <a:ext uri="{FF2B5EF4-FFF2-40B4-BE49-F238E27FC236}">
                <a16:creationId xmlns:a16="http://schemas.microsoft.com/office/drawing/2014/main" id="{91A2EADD-F493-F612-5F01-6CFF0321B92D}"/>
              </a:ext>
            </a:extLst>
          </p:cNvPr>
          <p:cNvGraphicFramePr>
            <a:graphicFrameLocks/>
          </p:cNvGraphicFramePr>
          <p:nvPr>
            <p:extLst>
              <p:ext uri="{D42A27DB-BD31-4B8C-83A1-F6EECF244321}">
                <p14:modId xmlns:p14="http://schemas.microsoft.com/office/powerpoint/2010/main" val="3045932705"/>
              </p:ext>
            </p:extLst>
          </p:nvPr>
        </p:nvGraphicFramePr>
        <p:xfrm>
          <a:off x="23669" y="2204864"/>
          <a:ext cx="9084836" cy="3359961"/>
        </p:xfrm>
        <a:graphic>
          <a:graphicData uri="http://schemas.openxmlformats.org/drawingml/2006/table">
            <a:tbl>
              <a:tblPr firstRow="1" bandRow="1">
                <a:tableStyleId>{5C22544A-7EE6-4342-B048-85BDC9FD1C3A}</a:tableStyleId>
              </a:tblPr>
              <a:tblGrid>
                <a:gridCol w="3180179">
                  <a:extLst>
                    <a:ext uri="{9D8B030D-6E8A-4147-A177-3AD203B41FA5}">
                      <a16:colId xmlns:a16="http://schemas.microsoft.com/office/drawing/2014/main" val="2971014711"/>
                    </a:ext>
                  </a:extLst>
                </a:gridCol>
                <a:gridCol w="5904657">
                  <a:extLst>
                    <a:ext uri="{9D8B030D-6E8A-4147-A177-3AD203B41FA5}">
                      <a16:colId xmlns:a16="http://schemas.microsoft.com/office/drawing/2014/main" val="855348739"/>
                    </a:ext>
                  </a:extLst>
                </a:gridCol>
              </a:tblGrid>
              <a:tr h="373329">
                <a:tc>
                  <a:txBody>
                    <a:bodyPr/>
                    <a:lstStyle/>
                    <a:p>
                      <a:r>
                        <a:rPr lang="fr-FR" dirty="0"/>
                        <a:t>COMMANDES</a:t>
                      </a:r>
                    </a:p>
                  </a:txBody>
                  <a:tcPr/>
                </a:tc>
                <a:tc>
                  <a:txBody>
                    <a:bodyPr/>
                    <a:lstStyle/>
                    <a:p>
                      <a:r>
                        <a:rPr lang="fr-FR" dirty="0"/>
                        <a:t>ROLES</a:t>
                      </a:r>
                    </a:p>
                  </a:txBody>
                  <a:tcPr/>
                </a:tc>
                <a:extLst>
                  <a:ext uri="{0D108BD9-81ED-4DB2-BD59-A6C34878D82A}">
                    <a16:rowId xmlns:a16="http://schemas.microsoft.com/office/drawing/2014/main" val="509860441"/>
                  </a:ext>
                </a:extLst>
              </a:tr>
              <a:tr h="373329">
                <a:tc>
                  <a:txBody>
                    <a:bodyPr/>
                    <a:lstStyle/>
                    <a:p>
                      <a:r>
                        <a:rPr lang="fr-FR" dirty="0"/>
                        <a:t>docker </a:t>
                      </a:r>
                      <a:r>
                        <a:rPr lang="fr-FR" dirty="0" err="1"/>
                        <a:t>inspect</a:t>
                      </a:r>
                      <a:r>
                        <a:rPr lang="fr-FR" dirty="0"/>
                        <a:t> [conteneur]</a:t>
                      </a:r>
                    </a:p>
                  </a:txBody>
                  <a:tcPr/>
                </a:tc>
                <a:tc>
                  <a:txBody>
                    <a:bodyPr/>
                    <a:lstStyle/>
                    <a:p>
                      <a:r>
                        <a:rPr lang="fr-FR" dirty="0"/>
                        <a:t>Inspecter la configuration d’un conteneur</a:t>
                      </a:r>
                    </a:p>
                  </a:txBody>
                  <a:tcPr/>
                </a:tc>
                <a:extLst>
                  <a:ext uri="{0D108BD9-81ED-4DB2-BD59-A6C34878D82A}">
                    <a16:rowId xmlns:a16="http://schemas.microsoft.com/office/drawing/2014/main" val="2394668445"/>
                  </a:ext>
                </a:extLst>
              </a:tr>
              <a:tr h="373329">
                <a:tc>
                  <a:txBody>
                    <a:bodyPr/>
                    <a:lstStyle/>
                    <a:p>
                      <a:r>
                        <a:rPr lang="fr-FR" dirty="0"/>
                        <a:t>docker </a:t>
                      </a:r>
                      <a:r>
                        <a:rPr lang="fr-FR" dirty="0" err="1"/>
                        <a:t>build</a:t>
                      </a:r>
                      <a:r>
                        <a:rPr lang="fr-FR" dirty="0"/>
                        <a:t> –t [image]</a:t>
                      </a:r>
                    </a:p>
                  </a:txBody>
                  <a:tcPr/>
                </a:tc>
                <a:tc>
                  <a:txBody>
                    <a:bodyPr/>
                    <a:lstStyle/>
                    <a:p>
                      <a:r>
                        <a:rPr lang="fr-FR" dirty="0"/>
                        <a:t>Construire une image à partir de </a:t>
                      </a:r>
                      <a:r>
                        <a:rPr lang="fr-FR" dirty="0" err="1"/>
                        <a:t>Dockerfile</a:t>
                      </a:r>
                      <a:endParaRPr lang="fr-FR" dirty="0"/>
                    </a:p>
                  </a:txBody>
                  <a:tcPr/>
                </a:tc>
                <a:extLst>
                  <a:ext uri="{0D108BD9-81ED-4DB2-BD59-A6C34878D82A}">
                    <a16:rowId xmlns:a16="http://schemas.microsoft.com/office/drawing/2014/main" val="3188386956"/>
                  </a:ext>
                </a:extLst>
              </a:tr>
              <a:tr h="373329">
                <a:tc>
                  <a:txBody>
                    <a:bodyPr/>
                    <a:lstStyle/>
                    <a:p>
                      <a:r>
                        <a:rPr lang="fr-FR" dirty="0"/>
                        <a:t>docker </a:t>
                      </a:r>
                      <a:r>
                        <a:rPr lang="fr-FR" dirty="0" err="1"/>
                        <a:t>history</a:t>
                      </a:r>
                      <a:r>
                        <a:rPr lang="fr-FR" dirty="0"/>
                        <a:t> [image]</a:t>
                      </a:r>
                    </a:p>
                  </a:txBody>
                  <a:tcPr/>
                </a:tc>
                <a:tc>
                  <a:txBody>
                    <a:bodyPr/>
                    <a:lstStyle/>
                    <a:p>
                      <a:r>
                        <a:rPr lang="fr-FR" dirty="0"/>
                        <a:t>Afficher l’historique d’une image</a:t>
                      </a:r>
                    </a:p>
                  </a:txBody>
                  <a:tcPr/>
                </a:tc>
                <a:extLst>
                  <a:ext uri="{0D108BD9-81ED-4DB2-BD59-A6C34878D82A}">
                    <a16:rowId xmlns:a16="http://schemas.microsoft.com/office/drawing/2014/main" val="1571014739"/>
                  </a:ext>
                </a:extLst>
              </a:tr>
              <a:tr h="373329">
                <a:tc>
                  <a:txBody>
                    <a:bodyPr/>
                    <a:lstStyle/>
                    <a:p>
                      <a:r>
                        <a:rPr lang="fr-FR" dirty="0"/>
                        <a:t>docker logs –</a:t>
                      </a:r>
                      <a:r>
                        <a:rPr lang="fr-FR" dirty="0" err="1"/>
                        <a:t>tail</a:t>
                      </a:r>
                      <a:r>
                        <a:rPr lang="fr-FR" dirty="0"/>
                        <a:t> 5 [conteneur]</a:t>
                      </a:r>
                    </a:p>
                  </a:txBody>
                  <a:tcPr/>
                </a:tc>
                <a:tc>
                  <a:txBody>
                    <a:bodyPr/>
                    <a:lstStyle/>
                    <a:p>
                      <a:r>
                        <a:rPr lang="fr-FR" dirty="0"/>
                        <a:t>Visualiser les logs d’un conteneur (les 5 </a:t>
                      </a:r>
                      <a:r>
                        <a:rPr lang="fr-FR" dirty="0" err="1"/>
                        <a:t>derniéres</a:t>
                      </a:r>
                      <a:r>
                        <a:rPr lang="fr-FR" dirty="0"/>
                        <a:t> lignes)</a:t>
                      </a:r>
                    </a:p>
                  </a:txBody>
                  <a:tcPr/>
                </a:tc>
                <a:extLst>
                  <a:ext uri="{0D108BD9-81ED-4DB2-BD59-A6C34878D82A}">
                    <a16:rowId xmlns:a16="http://schemas.microsoft.com/office/drawing/2014/main" val="3469596998"/>
                  </a:ext>
                </a:extLst>
              </a:tr>
              <a:tr h="373329">
                <a:tc>
                  <a:txBody>
                    <a:bodyPr/>
                    <a:lstStyle/>
                    <a:p>
                      <a:r>
                        <a:rPr lang="fr-FR" dirty="0"/>
                        <a:t>docker login</a:t>
                      </a:r>
                    </a:p>
                  </a:txBody>
                  <a:tcPr/>
                </a:tc>
                <a:tc>
                  <a:txBody>
                    <a:bodyPr/>
                    <a:lstStyle/>
                    <a:p>
                      <a:r>
                        <a:rPr lang="fr-FR" dirty="0"/>
                        <a:t>Se connecter au registre</a:t>
                      </a:r>
                    </a:p>
                  </a:txBody>
                  <a:tcPr/>
                </a:tc>
                <a:extLst>
                  <a:ext uri="{0D108BD9-81ED-4DB2-BD59-A6C34878D82A}">
                    <a16:rowId xmlns:a16="http://schemas.microsoft.com/office/drawing/2014/main" val="1305271301"/>
                  </a:ext>
                </a:extLst>
              </a:tr>
              <a:tr h="373329">
                <a:tc>
                  <a:txBody>
                    <a:bodyPr/>
                    <a:lstStyle/>
                    <a:p>
                      <a:r>
                        <a:rPr lang="fr-FR" dirty="0"/>
                        <a:t>docker </a:t>
                      </a:r>
                      <a:r>
                        <a:rPr lang="fr-FR" dirty="0" err="1"/>
                        <a:t>search</a:t>
                      </a:r>
                      <a:r>
                        <a:rPr lang="fr-FR" dirty="0"/>
                        <a:t> [image]</a:t>
                      </a:r>
                    </a:p>
                  </a:txBody>
                  <a:tcPr/>
                </a:tc>
                <a:tc>
                  <a:txBody>
                    <a:bodyPr/>
                    <a:lstStyle/>
                    <a:p>
                      <a:r>
                        <a:rPr lang="fr-FR" dirty="0"/>
                        <a:t>Recherche une image</a:t>
                      </a:r>
                    </a:p>
                  </a:txBody>
                  <a:tcPr/>
                </a:tc>
                <a:extLst>
                  <a:ext uri="{0D108BD9-81ED-4DB2-BD59-A6C34878D82A}">
                    <a16:rowId xmlns:a16="http://schemas.microsoft.com/office/drawing/2014/main" val="2172135925"/>
                  </a:ext>
                </a:extLst>
              </a:tr>
              <a:tr h="373329">
                <a:tc>
                  <a:txBody>
                    <a:bodyPr/>
                    <a:lstStyle/>
                    <a:p>
                      <a:r>
                        <a:rPr lang="fr-FR" dirty="0"/>
                        <a:t>docker pull [image]</a:t>
                      </a:r>
                    </a:p>
                  </a:txBody>
                  <a:tcPr/>
                </a:tc>
                <a:tc>
                  <a:txBody>
                    <a:bodyPr/>
                    <a:lstStyle/>
                    <a:p>
                      <a:r>
                        <a:rPr lang="fr-FR" dirty="0"/>
                        <a:t>Récupérer une image</a:t>
                      </a:r>
                    </a:p>
                  </a:txBody>
                  <a:tcPr/>
                </a:tc>
                <a:extLst>
                  <a:ext uri="{0D108BD9-81ED-4DB2-BD59-A6C34878D82A}">
                    <a16:rowId xmlns:a16="http://schemas.microsoft.com/office/drawing/2014/main" val="2570206589"/>
                  </a:ext>
                </a:extLst>
              </a:tr>
              <a:tr h="373329">
                <a:tc>
                  <a:txBody>
                    <a:bodyPr/>
                    <a:lstStyle/>
                    <a:p>
                      <a:r>
                        <a:rPr lang="fr-FR" dirty="0"/>
                        <a:t>docker push [conteneur] </a:t>
                      </a:r>
                    </a:p>
                  </a:txBody>
                  <a:tcPr/>
                </a:tc>
                <a:tc>
                  <a:txBody>
                    <a:bodyPr/>
                    <a:lstStyle/>
                    <a:p>
                      <a:r>
                        <a:rPr lang="fr-FR" dirty="0"/>
                        <a:t>Pousser une image du cache local au </a:t>
                      </a:r>
                      <a:r>
                        <a:rPr lang="fr-FR" dirty="0" err="1"/>
                        <a:t>réigstre</a:t>
                      </a:r>
                      <a:endParaRPr lang="fr-FR" dirty="0"/>
                    </a:p>
                  </a:txBody>
                  <a:tcPr/>
                </a:tc>
                <a:extLst>
                  <a:ext uri="{0D108BD9-81ED-4DB2-BD59-A6C34878D82A}">
                    <a16:rowId xmlns:a16="http://schemas.microsoft.com/office/drawing/2014/main" val="3246826580"/>
                  </a:ext>
                </a:extLst>
              </a:tr>
            </a:tbl>
          </a:graphicData>
        </a:graphic>
      </p:graphicFrame>
    </p:spTree>
    <p:extLst>
      <p:ext uri="{BB962C8B-B14F-4D97-AF65-F5344CB8AC3E}">
        <p14:creationId xmlns:p14="http://schemas.microsoft.com/office/powerpoint/2010/main" val="333009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9" name="Image 8">
            <a:extLst>
              <a:ext uri="{FF2B5EF4-FFF2-40B4-BE49-F238E27FC236}">
                <a16:creationId xmlns:a16="http://schemas.microsoft.com/office/drawing/2014/main" id="{528EA12F-2870-499D-997A-252D936B3A1C}"/>
              </a:ext>
            </a:extLst>
          </p:cNvPr>
          <p:cNvPicPr>
            <a:picLocks noChangeAspect="1"/>
          </p:cNvPicPr>
          <p:nvPr/>
        </p:nvPicPr>
        <p:blipFill>
          <a:blip r:embed="rId5"/>
          <a:stretch>
            <a:fillRect/>
          </a:stretch>
        </p:blipFill>
        <p:spPr>
          <a:xfrm>
            <a:off x="0" y="1132041"/>
            <a:ext cx="9144000" cy="4593918"/>
          </a:xfrm>
          <a:prstGeom prst="rect">
            <a:avLst/>
          </a:prstGeom>
        </p:spPr>
      </p:pic>
    </p:spTree>
    <p:extLst>
      <p:ext uri="{BB962C8B-B14F-4D97-AF65-F5344CB8AC3E}">
        <p14:creationId xmlns:p14="http://schemas.microsoft.com/office/powerpoint/2010/main" val="206358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6" name="Image 5">
            <a:extLst>
              <a:ext uri="{FF2B5EF4-FFF2-40B4-BE49-F238E27FC236}">
                <a16:creationId xmlns:a16="http://schemas.microsoft.com/office/drawing/2014/main" id="{BE193BA0-C8F5-4D68-B50A-1E7B3B30FFD8}"/>
              </a:ext>
            </a:extLst>
          </p:cNvPr>
          <p:cNvPicPr>
            <a:picLocks noChangeAspect="1"/>
          </p:cNvPicPr>
          <p:nvPr/>
        </p:nvPicPr>
        <p:blipFill>
          <a:blip r:embed="rId5"/>
          <a:stretch>
            <a:fillRect/>
          </a:stretch>
        </p:blipFill>
        <p:spPr>
          <a:xfrm>
            <a:off x="0" y="1269274"/>
            <a:ext cx="9144000" cy="4319451"/>
          </a:xfrm>
          <a:prstGeom prst="rect">
            <a:avLst/>
          </a:prstGeom>
        </p:spPr>
      </p:pic>
    </p:spTree>
    <p:extLst>
      <p:ext uri="{BB962C8B-B14F-4D97-AF65-F5344CB8AC3E}">
        <p14:creationId xmlns:p14="http://schemas.microsoft.com/office/powerpoint/2010/main" val="23993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Commande de base</a:t>
            </a: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8" name="Espace réservé du contenu 7">
            <a:extLst>
              <a:ext uri="{FF2B5EF4-FFF2-40B4-BE49-F238E27FC236}">
                <a16:creationId xmlns:a16="http://schemas.microsoft.com/office/drawing/2014/main" id="{58AC5717-1C5B-4B79-B753-60D1E5D74789}"/>
              </a:ext>
            </a:extLst>
          </p:cNvPr>
          <p:cNvSpPr>
            <a:spLocks noGrp="1"/>
          </p:cNvSpPr>
          <p:nvPr>
            <p:ph idx="1"/>
          </p:nvPr>
        </p:nvSpPr>
        <p:spPr/>
        <p:txBody>
          <a:bodyPr/>
          <a:lstStyle/>
          <a:p>
            <a:endParaRPr lang="fr-MG"/>
          </a:p>
        </p:txBody>
      </p:sp>
      <p:pic>
        <p:nvPicPr>
          <p:cNvPr id="7" name="Image 6">
            <a:extLst>
              <a:ext uri="{FF2B5EF4-FFF2-40B4-BE49-F238E27FC236}">
                <a16:creationId xmlns:a16="http://schemas.microsoft.com/office/drawing/2014/main" id="{7A13F6F7-AF37-4166-9FAB-05FF8E92FEBE}"/>
              </a:ext>
            </a:extLst>
          </p:cNvPr>
          <p:cNvPicPr>
            <a:picLocks noChangeAspect="1"/>
          </p:cNvPicPr>
          <p:nvPr/>
        </p:nvPicPr>
        <p:blipFill>
          <a:blip r:embed="rId5"/>
          <a:stretch>
            <a:fillRect/>
          </a:stretch>
        </p:blipFill>
        <p:spPr>
          <a:xfrm>
            <a:off x="116820" y="1320573"/>
            <a:ext cx="8601075" cy="5000625"/>
          </a:xfrm>
          <a:prstGeom prst="rect">
            <a:avLst/>
          </a:prstGeom>
        </p:spPr>
      </p:pic>
    </p:spTree>
    <p:extLst>
      <p:ext uri="{BB962C8B-B14F-4D97-AF65-F5344CB8AC3E}">
        <p14:creationId xmlns:p14="http://schemas.microsoft.com/office/powerpoint/2010/main" val="2216887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8" y="1345952"/>
            <a:ext cx="8402637" cy="4726483"/>
          </a:xfrm>
        </p:spPr>
      </p:pic>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4243844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90538" y="1345952"/>
            <a:ext cx="8402637" cy="4726483"/>
          </a:xfrm>
        </p:spPr>
      </p:pic>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8481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computing</a:t>
            </a:r>
            <a:endParaRPr lang="ko-KR" altLang="en-US" dirty="0"/>
          </a:p>
        </p:txBody>
      </p:sp>
      <p:sp>
        <p:nvSpPr>
          <p:cNvPr id="37" name="내용 개체 틀 36"/>
          <p:cNvSpPr>
            <a:spLocks noGrp="1"/>
          </p:cNvSpPr>
          <p:nvPr>
            <p:ph idx="1"/>
          </p:nvPr>
        </p:nvSpPr>
        <p:spPr>
          <a:xfrm>
            <a:off x="370737" y="1772816"/>
            <a:ext cx="8402525" cy="3312368"/>
          </a:xfrm>
        </p:spPr>
        <p:txBody>
          <a:bodyPr>
            <a:normAutofit/>
          </a:bodyPr>
          <a:lstStyle/>
          <a:p>
            <a:pPr marL="0" indent="0"/>
            <a:r>
              <a:rPr lang="fr-FR" altLang="ko-KR" sz="2000" b="1" i="0" dirty="0">
                <a:latin typeface="Arial" panose="020B0604020202020204" pitchFamily="34" charset="0"/>
                <a:cs typeface="Arial" panose="020B0604020202020204" pitchFamily="34" charset="0"/>
              </a:rPr>
              <a:t>Cloud </a:t>
            </a:r>
            <a:r>
              <a:rPr lang="fr-FR" altLang="ko-KR" sz="2000" b="1" i="0" dirty="0" err="1">
                <a:latin typeface="Arial" panose="020B0604020202020204" pitchFamily="34" charset="0"/>
                <a:cs typeface="Arial" panose="020B0604020202020204" pitchFamily="34" charset="0"/>
              </a:rPr>
              <a:t>computing</a:t>
            </a:r>
            <a:r>
              <a:rPr lang="fr-FR" altLang="ko-KR" sz="2000" b="1" i="0" dirty="0">
                <a:latin typeface="Arial" panose="020B0604020202020204" pitchFamily="34" charset="0"/>
                <a:cs typeface="Arial" panose="020B0604020202020204" pitchFamily="34" charset="0"/>
              </a:rPr>
              <a:t>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a:t>
            </a:r>
            <a:r>
              <a:rPr lang="fr-FR" altLang="ko-KR" sz="2000" i="0" dirty="0" err="1">
                <a:latin typeface="Arial" panose="020B0604020202020204" pitchFamily="34" charset="0"/>
                <a:cs typeface="Arial" panose="020B0604020202020204" pitchFamily="34" charset="0"/>
              </a:rPr>
              <a:t>computing</a:t>
            </a:r>
            <a:r>
              <a:rPr lang="fr-FR" altLang="ko-KR" sz="2000" i="0" dirty="0">
                <a:latin typeface="Arial" panose="020B0604020202020204" pitchFamily="34" charset="0"/>
                <a:cs typeface="Arial" panose="020B0604020202020204" pitchFamily="34" charset="0"/>
              </a:rPr>
              <a:t> est l'évolution du réseau informatique et propose des ressources à la demande. Le réseau informatique peut être ou ne pas être dans le nuage (Cloud) en fonction du type d'utilisateurs qui l'utilisent. Si les utilisateurs sont administrateurs et intégrateurs de systèmes, ils se soucient comment les choses se sont maintenues dans le nuage. Ils mettent à jour, installent et virtualisent les serveurs et les applications. Si les utilisateurs sont des consommateurs, ils ne se soucient pas comment les choses sont gérées dans le système (Developpez.net).</a:t>
            </a: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527085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p:txBody>
          <a:bodyPr/>
          <a:lstStyle/>
          <a:p>
            <a:r>
              <a:rPr lang="fr-FR" i="0" dirty="0">
                <a:latin typeface="Arial" panose="020B0604020202020204" pitchFamily="34" charset="0"/>
                <a:cs typeface="Arial" panose="020B0604020202020204" pitchFamily="34" charset="0"/>
              </a:rPr>
              <a:t>Afficher les options disponibles pour une commande spécifique, tapez:</a:t>
            </a:r>
          </a:p>
          <a:p>
            <a:endParaRPr lang="fr-FR" i="0" dirty="0">
              <a:latin typeface="Arial" panose="020B0604020202020204" pitchFamily="34" charset="0"/>
              <a:cs typeface="Arial" panose="020B0604020202020204" pitchFamily="34" charset="0"/>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COMMAND --help</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a:latin typeface="Arial" panose="020B0604020202020204" pitchFamily="34" charset="0"/>
                <a:cs typeface="Arial" panose="020B0604020202020204" pitchFamily="34" charset="0"/>
              </a:rPr>
              <a:t>Pour afficher des informations sur Docker, tapez:</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info</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endParaRPr lang="fr-F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951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a:xfrm>
            <a:off x="461839" y="1090349"/>
            <a:ext cx="8402525" cy="4881686"/>
          </a:xfrm>
        </p:spPr>
        <p:txBody>
          <a:bodyPr/>
          <a:lstStyle/>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err="1">
                <a:latin typeface="Arial" panose="020B0604020202020204" pitchFamily="34" charset="0"/>
                <a:cs typeface="Arial" panose="020B0604020202020204" pitchFamily="34" charset="0"/>
              </a:rPr>
              <a:t>DockerHub</a:t>
            </a:r>
            <a:endParaRPr lang="fr-FR" i="0" dirty="0">
              <a:latin typeface="Arial" panose="020B0604020202020204" pitchFamily="34" charset="0"/>
              <a:cs typeface="Arial" panose="020B0604020202020204" pitchFamily="34" charset="0"/>
            </a:endParaRPr>
          </a:p>
        </p:txBody>
      </p:sp>
      <p:pic>
        <p:nvPicPr>
          <p:cNvPr id="8" name="Image 7">
            <a:extLst>
              <a:ext uri="{FF2B5EF4-FFF2-40B4-BE49-F238E27FC236}">
                <a16:creationId xmlns:a16="http://schemas.microsoft.com/office/drawing/2014/main" id="{EE913409-0D70-E21C-0FE9-2B7FAB9B0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231108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7" name="Espace réservé du contenu 6">
            <a:extLst>
              <a:ext uri="{FF2B5EF4-FFF2-40B4-BE49-F238E27FC236}">
                <a16:creationId xmlns:a16="http://schemas.microsoft.com/office/drawing/2014/main" id="{663D595F-1A6F-9118-14C4-920FB474531C}"/>
              </a:ext>
            </a:extLst>
          </p:cNvPr>
          <p:cNvSpPr>
            <a:spLocks noGrp="1"/>
          </p:cNvSpPr>
          <p:nvPr>
            <p:ph idx="1"/>
          </p:nvPr>
        </p:nvSpPr>
        <p:spPr/>
        <p:txBody>
          <a:bodyPr/>
          <a:lstStyle/>
          <a:p>
            <a:r>
              <a:rPr lang="fr-FR" i="0" dirty="0">
                <a:latin typeface="Arial" panose="020B0604020202020204" pitchFamily="34" charset="0"/>
                <a:cs typeface="Arial" panose="020B0604020202020204" pitchFamily="34" charset="0"/>
              </a:rPr>
              <a:t>Vérifier si vous pouvez accéder aux images et le télécharger à partir de Docker Hub, tapez:</a:t>
            </a:r>
          </a:p>
          <a:p>
            <a:endParaRPr lang="fr-FR" i="0" dirty="0">
              <a:latin typeface="Arial" panose="020B0604020202020204" pitchFamily="34" charset="0"/>
              <a:cs typeface="Arial" panose="020B0604020202020204" pitchFamily="34" charset="0"/>
            </a:endParaRPr>
          </a:p>
          <a:p>
            <a:r>
              <a:rPr kumimoji="0" lang="fr-FR" altLang="fr-FR" sz="1600" b="0" i="0" u="none" strike="noStrike" kern="1200" cap="none" spc="0" normalizeH="0" baseline="0" noProof="0" dirty="0">
                <a:ln>
                  <a:noFill/>
                </a:ln>
                <a:solidFill>
                  <a:srgbClr val="555555"/>
                </a:solidFill>
                <a:effectLst/>
                <a:uLnTx/>
                <a:uFillTx/>
                <a:latin typeface="Roboto Mono" panose="00000009000000000000" pitchFamily="49" charset="0"/>
                <a:ea typeface="+mn-ea"/>
                <a:cs typeface="+mn-cs"/>
              </a:rPr>
              <a:t>$ </a:t>
            </a:r>
            <a:r>
              <a:rPr lang="fr-FR" altLang="fr-FR" i="0" dirty="0">
                <a:solidFill>
                  <a:schemeClr val="tx1"/>
                </a:solidFill>
                <a:latin typeface="Roboto Mono" panose="00000009000000000000" pitchFamily="49" charset="0"/>
                <a:ea typeface="+mn-ea"/>
              </a:rPr>
              <a:t>docker run hello-world</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r>
              <a:rPr lang="fr-FR" i="0" dirty="0">
                <a:latin typeface="Arial" panose="020B0604020202020204" pitchFamily="34" charset="0"/>
                <a:cs typeface="Arial" panose="020B0604020202020204" pitchFamily="34" charset="0"/>
              </a:rPr>
              <a:t>Pensez à créer un compte d’abord.</a:t>
            </a:r>
          </a:p>
          <a:p>
            <a:endParaRPr kumimoji="0" lang="fr-FR" altLang="fr-FR" sz="1600" b="0" i="0" u="none" strike="noStrike" kern="1200" cap="none" spc="0" normalizeH="0" baseline="0" noProof="0" dirty="0">
              <a:ln>
                <a:noFill/>
              </a:ln>
              <a:solidFill>
                <a:schemeClr val="tx1"/>
              </a:solidFill>
              <a:effectLst/>
              <a:uLnTx/>
              <a:uFillTx/>
              <a:latin typeface="Roboto Mono" panose="00000009000000000000" pitchFamily="49" charset="0"/>
              <a:ea typeface="+mn-ea"/>
              <a:cs typeface="+mn-cs"/>
            </a:endParaRPr>
          </a:p>
          <a:p>
            <a:endParaRPr lang="fr-FR"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01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8398453" cy="584775"/>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Rechercher une image par exemple Ubuntu. Pour rechercher des images sur Docker hub, </a:t>
            </a:r>
          </a:p>
          <a:p>
            <a:r>
              <a:rPr lang="fr-FR" sz="1600" dirty="0">
                <a:latin typeface="Arial" panose="020B0604020202020204" pitchFamily="34" charset="0"/>
                <a:cs typeface="Arial" panose="020B0604020202020204" pitchFamily="34" charset="0"/>
              </a:rPr>
              <a:t>il faut faire pareil en remplaçant le nom de l’image, tapez:</a:t>
            </a:r>
          </a:p>
        </p:txBody>
      </p:sp>
    </p:spTree>
    <p:extLst>
      <p:ext uri="{BB962C8B-B14F-4D97-AF65-F5344CB8AC3E}">
        <p14:creationId xmlns:p14="http://schemas.microsoft.com/office/powerpoint/2010/main" val="4023843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8579593" cy="584775"/>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Une fois l’image trouver la commande pull permet de télécharger l’image sur votre machine, </a:t>
            </a:r>
          </a:p>
          <a:p>
            <a:r>
              <a:rPr lang="fr-FR" sz="1600" dirty="0">
                <a:latin typeface="Arial" panose="020B0604020202020204" pitchFamily="34" charset="0"/>
                <a:cs typeface="Arial" panose="020B0604020202020204" pitchFamily="34" charset="0"/>
              </a:rPr>
              <a:t>tapez:</a:t>
            </a:r>
          </a:p>
        </p:txBody>
      </p:sp>
    </p:spTree>
    <p:extLst>
      <p:ext uri="{BB962C8B-B14F-4D97-AF65-F5344CB8AC3E}">
        <p14:creationId xmlns:p14="http://schemas.microsoft.com/office/powerpoint/2010/main" val="137844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Utilisation commande de base</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577581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Pour voir les images téléchargées sur votre ordinateur, tapez:</a:t>
            </a:r>
          </a:p>
        </p:txBody>
      </p:sp>
    </p:spTree>
    <p:extLst>
      <p:ext uri="{BB962C8B-B14F-4D97-AF65-F5344CB8AC3E}">
        <p14:creationId xmlns:p14="http://schemas.microsoft.com/office/powerpoint/2010/main" val="4148350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916832"/>
            <a:ext cx="8402637" cy="4726483"/>
          </a:xfrm>
        </p:spPr>
      </p:pic>
      <p:sp>
        <p:nvSpPr>
          <p:cNvPr id="5" name="제목 1"/>
          <p:cNvSpPr>
            <a:spLocks noGrp="1"/>
          </p:cNvSpPr>
          <p:nvPr>
            <p:ph type="title"/>
          </p:nvPr>
        </p:nvSpPr>
        <p:spPr/>
        <p:txBody>
          <a:bodyPr/>
          <a:lstStyle/>
          <a:p>
            <a:r>
              <a:rPr lang="fr-FR" altLang="ko-KR" dirty="0"/>
              <a:t>Exécuter un conteneur Docker</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47949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Exécuter un conteneur à partir d’une image, tapez:</a:t>
            </a:r>
          </a:p>
        </p:txBody>
      </p:sp>
    </p:spTree>
    <p:extLst>
      <p:ext uri="{BB962C8B-B14F-4D97-AF65-F5344CB8AC3E}">
        <p14:creationId xmlns:p14="http://schemas.microsoft.com/office/powerpoint/2010/main" val="463945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1 : </a:t>
            </a:r>
          </a:p>
        </p:txBody>
      </p:sp>
    </p:spTree>
    <p:extLst>
      <p:ext uri="{BB962C8B-B14F-4D97-AF65-F5344CB8AC3E}">
        <p14:creationId xmlns:p14="http://schemas.microsoft.com/office/powerpoint/2010/main" val="764807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2 : </a:t>
            </a:r>
          </a:p>
        </p:txBody>
      </p:sp>
    </p:spTree>
    <p:extLst>
      <p:ext uri="{BB962C8B-B14F-4D97-AF65-F5344CB8AC3E}">
        <p14:creationId xmlns:p14="http://schemas.microsoft.com/office/powerpoint/2010/main" val="4117189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3 : </a:t>
            </a:r>
          </a:p>
        </p:txBody>
      </p:sp>
    </p:spTree>
    <p:extLst>
      <p:ext uri="{BB962C8B-B14F-4D97-AF65-F5344CB8AC3E}">
        <p14:creationId xmlns:p14="http://schemas.microsoft.com/office/powerpoint/2010/main" val="194266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computing</a:t>
            </a:r>
            <a:endParaRPr lang="ko-KR" altLang="en-US" dirty="0"/>
          </a:p>
        </p:txBody>
      </p:sp>
      <p:sp>
        <p:nvSpPr>
          <p:cNvPr id="37" name="내용 개체 틀 36"/>
          <p:cNvSpPr>
            <a:spLocks noGrp="1"/>
          </p:cNvSpPr>
          <p:nvPr>
            <p:ph idx="1"/>
          </p:nvPr>
        </p:nvSpPr>
        <p:spPr>
          <a:xfrm>
            <a:off x="370737" y="1772816"/>
            <a:ext cx="8402525" cy="3312368"/>
          </a:xfrm>
        </p:spPr>
        <p:txBody>
          <a:bodyPr>
            <a:normAutofit fontScale="85000" lnSpcReduction="20000"/>
          </a:bodyPr>
          <a:lstStyle/>
          <a:p>
            <a:pPr marL="0" indent="0"/>
            <a:r>
              <a:rPr lang="fr-FR" altLang="ko-KR" sz="2000" b="1" i="0" dirty="0">
                <a:latin typeface="Arial" panose="020B0604020202020204" pitchFamily="34" charset="0"/>
                <a:cs typeface="Arial" panose="020B0604020202020204" pitchFamily="34" charset="0"/>
              </a:rPr>
              <a:t>Cloud </a:t>
            </a:r>
            <a:r>
              <a:rPr lang="fr-FR" altLang="ko-KR" sz="2000" b="1" i="0" dirty="0" err="1">
                <a:latin typeface="Arial" panose="020B0604020202020204" pitchFamily="34" charset="0"/>
                <a:cs typeface="Arial" panose="020B0604020202020204" pitchFamily="34" charset="0"/>
              </a:rPr>
              <a:t>computing</a:t>
            </a:r>
            <a:r>
              <a:rPr lang="fr-FR" altLang="ko-KR" sz="2000" b="1" i="0" dirty="0">
                <a:latin typeface="Arial" panose="020B0604020202020204" pitchFamily="34" charset="0"/>
                <a:cs typeface="Arial" panose="020B0604020202020204" pitchFamily="34" charset="0"/>
              </a:rPr>
              <a:t> : </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signifie « nuage » et Computing « informatique », le Cloud Computing est donc l’informatique en nuage pour une traduction littérale anglais français. Plusieurs définitions du Cloud Computing existent nous retiendrons cependant celle du NIST (National Institute of Standards and </a:t>
            </a:r>
            <a:r>
              <a:rPr lang="fr-FR" altLang="ko-KR" sz="2000" i="0" dirty="0" err="1">
                <a:latin typeface="Arial" panose="020B0604020202020204" pitchFamily="34" charset="0"/>
                <a:cs typeface="Arial" panose="020B0604020202020204" pitchFamily="34" charset="0"/>
              </a:rPr>
              <a:t>Technology</a:t>
            </a:r>
            <a:r>
              <a:rPr lang="fr-FR" altLang="ko-KR" sz="2000" i="0" dirty="0">
                <a:latin typeface="Arial" panose="020B0604020202020204" pitchFamily="34" charset="0"/>
                <a:cs typeface="Arial" panose="020B0604020202020204" pitchFamily="34" charset="0"/>
              </a:rPr>
              <a:t>), qui définit le Cloud Computing comme étant l'accès via un réseau de télécommunication, à la demande et en libre-service, à des ressources informatiques partagées configurables.</a:t>
            </a:r>
          </a:p>
          <a:p>
            <a:pPr algn="just">
              <a:buFont typeface="Wingdings" panose="05000000000000000000" pitchFamily="2" charset="2"/>
              <a:buChar char="Ø"/>
            </a:pPr>
            <a:r>
              <a:rPr lang="fr-FR" altLang="ko-KR" sz="2000" i="0" dirty="0">
                <a:latin typeface="Arial" panose="020B0604020202020204" pitchFamily="34" charset="0"/>
                <a:cs typeface="Arial" panose="020B0604020202020204" pitchFamily="34" charset="0"/>
              </a:rPr>
              <a:t>Le Cloud Computing peut être aussi défini , comme un modèle permettant un accès facile et à la demande via le réseau à un pool partagé de ressources informatiques configurables par exemple réseaux, serveurs, stockage, applications et services qui peuvent être rapidement mises à disposition des utilisateurs, un des points clés des services Cloud est qu’ils peuvent être approvisionnés rapidement mais décommissionnés tout aussi rapidement car la plupart des services sont accessibles sans engagements. (Iman BAMBA)</a:t>
            </a:r>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059414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6CDC91F2-BEC6-CB57-6261-9D63C9BDEE9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0681" y="1700808"/>
            <a:ext cx="8402637" cy="4726483"/>
          </a:xfrm>
        </p:spPr>
      </p:pic>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4"/>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5">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064715"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Etape 4 : </a:t>
            </a:r>
          </a:p>
        </p:txBody>
      </p:sp>
    </p:spTree>
    <p:extLst>
      <p:ext uri="{BB962C8B-B14F-4D97-AF65-F5344CB8AC3E}">
        <p14:creationId xmlns:p14="http://schemas.microsoft.com/office/powerpoint/2010/main" val="4189104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6450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Petite exercice: </a:t>
            </a:r>
          </a:p>
        </p:txBody>
      </p:sp>
      <p:pic>
        <p:nvPicPr>
          <p:cNvPr id="10" name="Espace réservé du contenu 8">
            <a:extLst>
              <a:ext uri="{FF2B5EF4-FFF2-40B4-BE49-F238E27FC236}">
                <a16:creationId xmlns:a16="http://schemas.microsoft.com/office/drawing/2014/main" id="{D9B22C3F-E838-D619-E613-D0CEEDEC51FF}"/>
              </a:ext>
            </a:extLst>
          </p:cNvPr>
          <p:cNvPicPr>
            <a:picLocks noChangeAspect="1"/>
          </p:cNvPicPr>
          <p:nvPr/>
        </p:nvPicPr>
        <p:blipFill>
          <a:blip r:embed="rId5"/>
          <a:srcRect/>
          <a:stretch/>
        </p:blipFill>
        <p:spPr>
          <a:xfrm>
            <a:off x="406323" y="1754220"/>
            <a:ext cx="8569787" cy="4262496"/>
          </a:xfrm>
          <a:prstGeom prst="rect">
            <a:avLst/>
          </a:prstGeom>
        </p:spPr>
      </p:pic>
    </p:spTree>
    <p:extLst>
      <p:ext uri="{BB962C8B-B14F-4D97-AF65-F5344CB8AC3E}">
        <p14:creationId xmlns:p14="http://schemas.microsoft.com/office/powerpoint/2010/main" val="1551501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fr-FR" altLang="ko-KR" dirty="0"/>
              <a:t>Publier une image sur Docker Hub</a:t>
            </a:r>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
        <p:nvSpPr>
          <p:cNvPr id="6" name="ZoneTexte 5">
            <a:extLst>
              <a:ext uri="{FF2B5EF4-FFF2-40B4-BE49-F238E27FC236}">
                <a16:creationId xmlns:a16="http://schemas.microsoft.com/office/drawing/2014/main" id="{BBF09C5C-87CA-8D50-FA08-64B844599419}"/>
              </a:ext>
            </a:extLst>
          </p:cNvPr>
          <p:cNvSpPr txBox="1"/>
          <p:nvPr/>
        </p:nvSpPr>
        <p:spPr>
          <a:xfrm>
            <a:off x="370681" y="1204446"/>
            <a:ext cx="1645002" cy="338554"/>
          </a:xfrm>
          <a:prstGeom prst="rect">
            <a:avLst/>
          </a:prstGeom>
          <a:noFill/>
        </p:spPr>
        <p:txBody>
          <a:bodyPr wrap="none" rtlCol="0">
            <a:spAutoFit/>
          </a:bodyPr>
          <a:lstStyle/>
          <a:p>
            <a:r>
              <a:rPr lang="fr-FR" sz="1600" dirty="0">
                <a:latin typeface="Arial" panose="020B0604020202020204" pitchFamily="34" charset="0"/>
                <a:cs typeface="Arial" panose="020B0604020202020204" pitchFamily="34" charset="0"/>
              </a:rPr>
              <a:t>Petite exercice: </a:t>
            </a:r>
          </a:p>
        </p:txBody>
      </p:sp>
      <p:sp>
        <p:nvSpPr>
          <p:cNvPr id="8" name="ZoneTexte 7">
            <a:extLst>
              <a:ext uri="{FF2B5EF4-FFF2-40B4-BE49-F238E27FC236}">
                <a16:creationId xmlns:a16="http://schemas.microsoft.com/office/drawing/2014/main" id="{54461A58-3A33-F5E9-EF9D-B89708238B27}"/>
              </a:ext>
            </a:extLst>
          </p:cNvPr>
          <p:cNvSpPr txBox="1"/>
          <p:nvPr/>
        </p:nvSpPr>
        <p:spPr>
          <a:xfrm>
            <a:off x="325158" y="1515211"/>
            <a:ext cx="8493683" cy="4893647"/>
          </a:xfrm>
          <a:prstGeom prst="rect">
            <a:avLst/>
          </a:prstGeom>
          <a:noFill/>
        </p:spPr>
        <p:txBody>
          <a:bodyPr wrap="square">
            <a:spAutoFit/>
          </a:bodyPr>
          <a:lstStyle/>
          <a:p>
            <a:pPr algn="l"/>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=redis </a:t>
            </a:r>
            <a:r>
              <a:rPr lang="fr-FR" sz="2400" b="0" i="0" dirty="0" err="1">
                <a:effectLst/>
                <a:latin typeface="Roboto" panose="02000000000000000000" pitchFamily="2" charset="0"/>
              </a:rPr>
              <a:t>redis</a:t>
            </a:r>
            <a:endParaRPr lang="fr-FR" sz="2400" b="0" i="0" dirty="0">
              <a:effectLst/>
              <a:latin typeface="Roboto" panose="02000000000000000000" pitchFamily="2" charset="0"/>
            </a:endParaRPr>
          </a:p>
          <a:p>
            <a:pPr algn="l"/>
            <a:endParaRPr lang="fr-FR" sz="2400" b="0" i="0" dirty="0">
              <a:effectLst/>
              <a:latin typeface="Roboto" panose="02000000000000000000" pitchFamily="2" charset="0"/>
            </a:endParaRPr>
          </a:p>
          <a:p>
            <a:pPr algn="l"/>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db</a:t>
            </a:r>
            <a:r>
              <a:rPr lang="fr-FR" sz="2400" b="0" i="0" dirty="0">
                <a:effectLst/>
                <a:latin typeface="Roboto" panose="02000000000000000000" pitchFamily="2" charset="0"/>
              </a:rPr>
              <a:t> -e POSTGRES_PASSWORD=</a:t>
            </a:r>
            <a:r>
              <a:rPr lang="fr-FR" sz="2400" b="0" i="0" dirty="0" err="1">
                <a:effectLst/>
                <a:latin typeface="Roboto" panose="02000000000000000000" pitchFamily="2" charset="0"/>
              </a:rPr>
              <a:t>password</a:t>
            </a:r>
            <a:r>
              <a:rPr lang="fr-FR" sz="2400" b="0" i="0" dirty="0">
                <a:effectLst/>
                <a:latin typeface="Roboto" panose="02000000000000000000" pitchFamily="2" charset="0"/>
              </a:rPr>
              <a:t> postgres:9.4</a:t>
            </a:r>
          </a:p>
          <a:p>
            <a:pPr algn="l"/>
            <a:endParaRPr lang="fr-FR" sz="2400" dirty="0"/>
          </a:p>
          <a:p>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=vote -p 5000:80 --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redis:redis</a:t>
            </a:r>
            <a:r>
              <a:rPr lang="fr-FR" sz="2400" b="0" i="0" dirty="0">
                <a:effectLst/>
                <a:latin typeface="Roboto" panose="02000000000000000000" pitchFamily="2" charset="0"/>
              </a:rPr>
              <a:t> </a:t>
            </a:r>
            <a:r>
              <a:rPr lang="fr-FR" sz="2400" b="0" i="0" dirty="0" err="1">
                <a:effectLst/>
                <a:latin typeface="Roboto" panose="02000000000000000000" pitchFamily="2" charset="0"/>
              </a:rPr>
              <a:t>eesprit</a:t>
            </a:r>
            <a:r>
              <a:rPr lang="fr-FR" sz="2400" b="0" i="0" dirty="0">
                <a:effectLst/>
                <a:latin typeface="Roboto" panose="02000000000000000000" pitchFamily="2" charset="0"/>
              </a:rPr>
              <a:t>/</a:t>
            </a:r>
            <a:r>
              <a:rPr lang="fr-FR" sz="2400" b="0" i="0" dirty="0" err="1">
                <a:effectLst/>
                <a:latin typeface="Roboto" panose="02000000000000000000" pitchFamily="2" charset="0"/>
              </a:rPr>
              <a:t>voting</a:t>
            </a:r>
            <a:r>
              <a:rPr lang="fr-FR" sz="2400" b="0" i="0" dirty="0">
                <a:effectLst/>
                <a:latin typeface="Roboto" panose="02000000000000000000" pitchFamily="2" charset="0"/>
              </a:rPr>
              <a:t>-app-vote</a:t>
            </a:r>
            <a:endParaRPr lang="fr-FR" sz="2400" b="0" i="0" dirty="0">
              <a:solidFill>
                <a:srgbClr val="000000"/>
              </a:solidFill>
              <a:effectLst/>
              <a:highlight>
                <a:srgbClr val="FFFFFF"/>
              </a:highlight>
              <a:latin typeface="Roboto" panose="02000000000000000000" pitchFamily="2" charset="0"/>
            </a:endParaRPr>
          </a:p>
          <a:p>
            <a:pPr algn="l"/>
            <a:br>
              <a:rPr lang="fr-FR" sz="2400" dirty="0"/>
            </a:br>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result</a:t>
            </a:r>
            <a:r>
              <a:rPr lang="fr-FR" sz="2400" b="0" i="0" dirty="0">
                <a:effectLst/>
                <a:latin typeface="Roboto" panose="02000000000000000000" pitchFamily="2" charset="0"/>
              </a:rPr>
              <a:t> -p 5001:80 --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db:db</a:t>
            </a:r>
            <a:r>
              <a:rPr lang="fr-FR" sz="2400" b="0" i="0" dirty="0">
                <a:effectLst/>
                <a:latin typeface="Roboto" panose="02000000000000000000" pitchFamily="2" charset="0"/>
              </a:rPr>
              <a:t> </a:t>
            </a:r>
            <a:r>
              <a:rPr lang="fr-FR" sz="2400" b="0" i="0" dirty="0" err="1">
                <a:effectLst/>
                <a:latin typeface="Roboto" panose="02000000000000000000" pitchFamily="2" charset="0"/>
              </a:rPr>
              <a:t>eesprit</a:t>
            </a:r>
            <a:r>
              <a:rPr lang="fr-FR" sz="2400" b="0" i="0" dirty="0">
                <a:effectLst/>
                <a:latin typeface="Roboto" panose="02000000000000000000" pitchFamily="2" charset="0"/>
              </a:rPr>
              <a:t>/</a:t>
            </a:r>
            <a:r>
              <a:rPr lang="fr-FR" sz="2400" b="0" i="0" dirty="0" err="1">
                <a:effectLst/>
                <a:latin typeface="Roboto" panose="02000000000000000000" pitchFamily="2" charset="0"/>
              </a:rPr>
              <a:t>voting</a:t>
            </a:r>
            <a:r>
              <a:rPr lang="fr-FR" sz="2400" b="0" i="0" dirty="0">
                <a:effectLst/>
                <a:latin typeface="Roboto" panose="02000000000000000000" pitchFamily="2" charset="0"/>
              </a:rPr>
              <a:t>-app-</a:t>
            </a:r>
            <a:r>
              <a:rPr lang="fr-FR" sz="2400" b="0" i="0" dirty="0" err="1">
                <a:effectLst/>
                <a:latin typeface="Roboto" panose="02000000000000000000" pitchFamily="2" charset="0"/>
              </a:rPr>
              <a:t>result</a:t>
            </a:r>
            <a:endParaRPr lang="fr-FR" sz="2400" b="0" i="0" dirty="0">
              <a:solidFill>
                <a:srgbClr val="000000"/>
              </a:solidFill>
              <a:effectLst/>
              <a:highlight>
                <a:srgbClr val="FFFFFF"/>
              </a:highlight>
              <a:latin typeface="Roboto" panose="02000000000000000000" pitchFamily="2" charset="0"/>
            </a:endParaRPr>
          </a:p>
          <a:p>
            <a:pPr algn="l"/>
            <a:endParaRPr lang="fr-FR" sz="2400" dirty="0">
              <a:solidFill>
                <a:srgbClr val="000000"/>
              </a:solidFill>
              <a:highlight>
                <a:srgbClr val="FFFFFF"/>
              </a:highlight>
              <a:latin typeface="Roboto" panose="02000000000000000000" pitchFamily="2" charset="0"/>
            </a:endParaRPr>
          </a:p>
          <a:p>
            <a:r>
              <a:rPr lang="fr-FR" sz="2400" b="0" i="0" dirty="0">
                <a:effectLst/>
                <a:latin typeface="Roboto" panose="02000000000000000000" pitchFamily="2" charset="0"/>
              </a:rPr>
              <a:t>docker run -d --</a:t>
            </a:r>
            <a:r>
              <a:rPr lang="fr-FR" sz="2400" b="0" i="0" dirty="0" err="1">
                <a:effectLst/>
                <a:latin typeface="Roboto" panose="02000000000000000000" pitchFamily="2" charset="0"/>
              </a:rPr>
              <a:t>name</a:t>
            </a:r>
            <a:r>
              <a:rPr lang="fr-FR" sz="2400" b="0" i="0" dirty="0">
                <a:effectLst/>
                <a:latin typeface="Roboto" panose="02000000000000000000" pitchFamily="2" charset="0"/>
              </a:rPr>
              <a:t>=</a:t>
            </a:r>
            <a:r>
              <a:rPr lang="fr-FR" sz="2400" b="0" i="0" dirty="0" err="1">
                <a:effectLst/>
                <a:latin typeface="Roboto" panose="02000000000000000000" pitchFamily="2" charset="0"/>
              </a:rPr>
              <a:t>worker</a:t>
            </a:r>
            <a:r>
              <a:rPr lang="fr-FR" sz="2400" b="0" i="0" dirty="0">
                <a:effectLst/>
                <a:latin typeface="Roboto" panose="02000000000000000000" pitchFamily="2" charset="0"/>
              </a:rPr>
              <a:t>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db:db</a:t>
            </a:r>
            <a:r>
              <a:rPr lang="fr-FR" sz="2400" b="0" i="0" dirty="0">
                <a:effectLst/>
                <a:latin typeface="Roboto" panose="02000000000000000000" pitchFamily="2" charset="0"/>
              </a:rPr>
              <a:t> --</a:t>
            </a:r>
            <a:r>
              <a:rPr lang="fr-FR" sz="2400" b="0" i="0" dirty="0" err="1">
                <a:effectLst/>
                <a:latin typeface="Roboto" panose="02000000000000000000" pitchFamily="2" charset="0"/>
              </a:rPr>
              <a:t>link</a:t>
            </a:r>
            <a:r>
              <a:rPr lang="fr-FR" sz="2400" b="0" i="0" dirty="0">
                <a:effectLst/>
                <a:latin typeface="Roboto" panose="02000000000000000000" pitchFamily="2" charset="0"/>
              </a:rPr>
              <a:t> </a:t>
            </a:r>
            <a:r>
              <a:rPr lang="fr-FR" sz="2400" b="0" i="0" dirty="0" err="1">
                <a:effectLst/>
                <a:latin typeface="Roboto" panose="02000000000000000000" pitchFamily="2" charset="0"/>
              </a:rPr>
              <a:t>redis:redis</a:t>
            </a:r>
            <a:r>
              <a:rPr lang="fr-FR" sz="2400" b="0" i="0" dirty="0">
                <a:effectLst/>
                <a:latin typeface="Roboto" panose="02000000000000000000" pitchFamily="2" charset="0"/>
              </a:rPr>
              <a:t> </a:t>
            </a:r>
            <a:r>
              <a:rPr lang="fr-FR" sz="2400" b="0" i="0" dirty="0" err="1">
                <a:solidFill>
                  <a:srgbClr val="000000"/>
                </a:solidFill>
                <a:effectLst/>
                <a:highlight>
                  <a:srgbClr val="FFFFFF"/>
                </a:highlight>
                <a:latin typeface="Roboto" panose="02000000000000000000" pitchFamily="2" charset="0"/>
              </a:rPr>
              <a:t>eesprit</a:t>
            </a:r>
            <a:r>
              <a:rPr lang="fr-FR" sz="2400" b="0" i="0" dirty="0">
                <a:solidFill>
                  <a:srgbClr val="000000"/>
                </a:solidFill>
                <a:effectLst/>
                <a:highlight>
                  <a:srgbClr val="FFFFFF"/>
                </a:highlight>
                <a:latin typeface="Roboto" panose="02000000000000000000" pitchFamily="2" charset="0"/>
              </a:rPr>
              <a:t>/</a:t>
            </a:r>
            <a:r>
              <a:rPr lang="fr-FR" sz="2400" b="0" i="0" dirty="0" err="1">
                <a:solidFill>
                  <a:srgbClr val="000000"/>
                </a:solidFill>
                <a:effectLst/>
                <a:highlight>
                  <a:srgbClr val="FFFFFF"/>
                </a:highlight>
                <a:latin typeface="Roboto" panose="02000000000000000000" pitchFamily="2" charset="0"/>
              </a:rPr>
              <a:t>voting</a:t>
            </a:r>
            <a:r>
              <a:rPr lang="fr-FR" sz="2400" b="0" i="0" dirty="0">
                <a:solidFill>
                  <a:srgbClr val="000000"/>
                </a:solidFill>
                <a:effectLst/>
                <a:highlight>
                  <a:srgbClr val="FFFFFF"/>
                </a:highlight>
                <a:latin typeface="Roboto" panose="02000000000000000000" pitchFamily="2" charset="0"/>
              </a:rPr>
              <a:t>-app-</a:t>
            </a:r>
            <a:r>
              <a:rPr lang="fr-FR" sz="2400" b="0" i="0" dirty="0" err="1">
                <a:solidFill>
                  <a:srgbClr val="000000"/>
                </a:solidFill>
                <a:effectLst/>
                <a:highlight>
                  <a:srgbClr val="FFFFFF"/>
                </a:highlight>
                <a:latin typeface="Roboto" panose="02000000000000000000" pitchFamily="2" charset="0"/>
              </a:rPr>
              <a:t>worker</a:t>
            </a:r>
            <a:endParaRPr lang="fr-FR" sz="2400" b="0" i="0" dirty="0">
              <a:solidFill>
                <a:srgbClr val="000000"/>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2031608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Lunch time!</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60 min</a:t>
            </a:r>
          </a:p>
        </p:txBody>
      </p:sp>
    </p:spTree>
    <p:extLst>
      <p:ext uri="{BB962C8B-B14F-4D97-AF65-F5344CB8AC3E}">
        <p14:creationId xmlns:p14="http://schemas.microsoft.com/office/powerpoint/2010/main" val="2495047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1816040" y="3214021"/>
            <a:ext cx="5616624" cy="1151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fontAlgn="base">
              <a:lnSpc>
                <a:spcPct val="200000"/>
              </a:lnSpc>
              <a:spcBef>
                <a:spcPct val="0"/>
              </a:spcBef>
              <a:spcAft>
                <a:spcPct val="0"/>
              </a:spcAft>
              <a:buClrTx/>
              <a:buSzTx/>
              <a:tabLst/>
            </a:pPr>
            <a:r>
              <a:rPr kumimoji="1" lang="fr-F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rPr>
              <a:t>Finalisation exercice</a:t>
            </a:r>
            <a:endParaRPr kumimoji="1" lang="ko-KR" altLang="ko-KR" sz="4000" b="1" dirty="0">
              <a:solidFill>
                <a:schemeClr val="tx1">
                  <a:lumMod val="50000"/>
                  <a:lumOff val="50000"/>
                </a:schemeClr>
              </a:solidFill>
              <a:latin typeface="Arial" panose="020B0604020202020204" pitchFamily="34" charset="0"/>
              <a:ea typeface="맑은 고딕" pitchFamily="50" charset="-127"/>
              <a:cs typeface="Arial" panose="020B0604020202020204" pitchFamily="34" charset="0"/>
            </a:endParaRPr>
          </a:p>
        </p:txBody>
      </p:sp>
      <p:grpSp>
        <p:nvGrpSpPr>
          <p:cNvPr id="8" name="그룹 7"/>
          <p:cNvGrpSpPr/>
          <p:nvPr/>
        </p:nvGrpSpPr>
        <p:grpSpPr>
          <a:xfrm>
            <a:off x="3131840" y="1601145"/>
            <a:ext cx="2808312" cy="1353416"/>
            <a:chOff x="3131840" y="1457129"/>
            <a:chExt cx="2808312" cy="1353416"/>
          </a:xfrm>
        </p:grpSpPr>
        <p:sp>
          <p:nvSpPr>
            <p:cNvPr id="6" name="타원 5"/>
            <p:cNvSpPr/>
            <p:nvPr/>
          </p:nvSpPr>
          <p:spPr bwMode="auto">
            <a:xfrm>
              <a:off x="4095917" y="1457129"/>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5"/>
            <p:cNvSpPr txBox="1">
              <a:spLocks noChangeArrowheads="1"/>
            </p:cNvSpPr>
            <p:nvPr/>
          </p:nvSpPr>
          <p:spPr bwMode="auto">
            <a:xfrm>
              <a:off x="3131840" y="234888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lumMod val="65000"/>
                    </a:schemeClr>
                  </a:solidFill>
                  <a:latin typeface="Arial Black" panose="020B0A04020102020204" pitchFamily="34" charset="0"/>
                  <a:ea typeface="맑은 고딕" pitchFamily="50" charset="-127"/>
                  <a:cs typeface="굴림" pitchFamily="50" charset="-127"/>
                </a:rPr>
                <a:t>Docker</a:t>
              </a:r>
            </a:p>
          </p:txBody>
        </p:sp>
        <p:sp>
          <p:nvSpPr>
            <p:cNvPr id="11" name="Text Box 4"/>
            <p:cNvSpPr txBox="1">
              <a:spLocks noChangeArrowheads="1"/>
            </p:cNvSpPr>
            <p:nvPr/>
          </p:nvSpPr>
          <p:spPr bwMode="auto">
            <a:xfrm>
              <a:off x="4235273" y="160036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04</a:t>
              </a:r>
              <a:endParaRPr kumimoji="1" lang="ko-KR" altLang="ko-KR" sz="3200" b="1" dirty="0">
                <a:solidFill>
                  <a:schemeClr val="bg1"/>
                </a:solidFill>
                <a:latin typeface="+mj-lt"/>
                <a:ea typeface="맑은 고딕" pitchFamily="50" charset="-127"/>
                <a:cs typeface="굴림" pitchFamily="50" charset="-127"/>
              </a:endParaRPr>
            </a:p>
          </p:txBody>
        </p:sp>
      </p:grpSp>
      <p:pic>
        <p:nvPicPr>
          <p:cNvPr id="2" name="Image 1">
            <a:extLst>
              <a:ext uri="{FF2B5EF4-FFF2-40B4-BE49-F238E27FC236}">
                <a16:creationId xmlns:a16="http://schemas.microsoft.com/office/drawing/2014/main" id="{1B4E45D4-C528-2AA9-ED16-C164FC590562}"/>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3" name="Google Shape;222;p21">
            <a:extLst>
              <a:ext uri="{FF2B5EF4-FFF2-40B4-BE49-F238E27FC236}">
                <a16:creationId xmlns:a16="http://schemas.microsoft.com/office/drawing/2014/main" id="{5C1BB1C3-C04A-DB5A-CA7D-50D38892A2FB}"/>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sp>
        <p:nvSpPr>
          <p:cNvPr id="4" name="Rectangle 3">
            <a:extLst>
              <a:ext uri="{FF2B5EF4-FFF2-40B4-BE49-F238E27FC236}">
                <a16:creationId xmlns:a16="http://schemas.microsoft.com/office/drawing/2014/main" id="{8E952E72-25FE-7968-3735-40BBB243B4FC}"/>
              </a:ext>
            </a:extLst>
          </p:cNvPr>
          <p:cNvSpPr/>
          <p:nvPr/>
        </p:nvSpPr>
        <p:spPr>
          <a:xfrm>
            <a:off x="1043608" y="5085184"/>
            <a:ext cx="1478609" cy="1478609"/>
          </a:xfrm>
          <a:prstGeom prst="rect">
            <a:avLst/>
          </a:prstGeom>
          <a:blipFill>
            <a:blip r:embed="rId5"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grpSp>
        <p:nvGrpSpPr>
          <p:cNvPr id="5" name="Groupe 4">
            <a:extLst>
              <a:ext uri="{FF2B5EF4-FFF2-40B4-BE49-F238E27FC236}">
                <a16:creationId xmlns:a16="http://schemas.microsoft.com/office/drawing/2014/main" id="{26CD53B3-9115-A2EE-C252-1D875ADB260A}"/>
              </a:ext>
            </a:extLst>
          </p:cNvPr>
          <p:cNvGrpSpPr/>
          <p:nvPr/>
        </p:nvGrpSpPr>
        <p:grpSpPr>
          <a:xfrm>
            <a:off x="5773032" y="1603144"/>
            <a:ext cx="2471376" cy="889752"/>
            <a:chOff x="5341459" y="2225551"/>
            <a:chExt cx="3321531" cy="1260139"/>
          </a:xfrm>
        </p:grpSpPr>
        <p:sp>
          <p:nvSpPr>
            <p:cNvPr id="9" name="Rectangle 8">
              <a:extLst>
                <a:ext uri="{FF2B5EF4-FFF2-40B4-BE49-F238E27FC236}">
                  <a16:creationId xmlns:a16="http://schemas.microsoft.com/office/drawing/2014/main" id="{5D02AEAD-AEA6-7B4C-B03E-D432AA003523}"/>
                </a:ext>
              </a:extLst>
            </p:cNvPr>
            <p:cNvSpPr/>
            <p:nvPr/>
          </p:nvSpPr>
          <p:spPr>
            <a:xfrm>
              <a:off x="6000752" y="2225551"/>
              <a:ext cx="2662238"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latin typeface="Arial" panose="020B0604020202020204" pitchFamily="34" charset="0"/>
                  <a:cs typeface="Arial" panose="020B0604020202020204" pitchFamily="34" charset="0"/>
                </a:rPr>
                <a:t>60 min</a:t>
              </a:r>
            </a:p>
          </p:txBody>
        </p:sp>
        <p:pic>
          <p:nvPicPr>
            <p:cNvPr id="12" name="Espace réservé du contenu 8">
              <a:extLst>
                <a:ext uri="{FF2B5EF4-FFF2-40B4-BE49-F238E27FC236}">
                  <a16:creationId xmlns:a16="http://schemas.microsoft.com/office/drawing/2014/main" id="{C5719236-6D65-FE94-E1BF-E5DFC4DB73CE}"/>
                </a:ext>
              </a:extLst>
            </p:cNvPr>
            <p:cNvPicPr>
              <a:picLocks noChangeAspect="1"/>
            </p:cNvPicPr>
            <p:nvPr/>
          </p:nvPicPr>
          <p:blipFill>
            <a:blip r:embed="rId6"/>
            <a:stretch>
              <a:fillRect/>
            </a:stretch>
          </p:blipFill>
          <p:spPr>
            <a:xfrm>
              <a:off x="5341459" y="2275424"/>
              <a:ext cx="958217" cy="1066185"/>
            </a:xfrm>
            <a:prstGeom prst="rect">
              <a:avLst/>
            </a:prstGeom>
          </p:spPr>
        </p:pic>
      </p:grpSp>
    </p:spTree>
    <p:extLst>
      <p:ext uri="{BB962C8B-B14F-4D97-AF65-F5344CB8AC3E}">
        <p14:creationId xmlns:p14="http://schemas.microsoft.com/office/powerpoint/2010/main" val="4109168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1520" y="2595423"/>
            <a:ext cx="8545627" cy="1337633"/>
          </a:xfrm>
        </p:spPr>
        <p:txBody>
          <a:bodyPr/>
          <a:lstStyle/>
          <a:p>
            <a:r>
              <a:rPr lang="en-US" altLang="ko-KR" dirty="0">
                <a:solidFill>
                  <a:schemeClr val="accent4">
                    <a:lumMod val="75000"/>
                  </a:schemeClr>
                </a:solidFill>
                <a:latin typeface="Arial" panose="020B0604020202020204" pitchFamily="34" charset="0"/>
                <a:cs typeface="Arial" panose="020B0604020202020204" pitchFamily="34" charset="0"/>
              </a:rPr>
              <a:t>Evaluation Formative</a:t>
            </a:r>
            <a:endParaRPr lang="ko-KR" altLang="en-US" dirty="0">
              <a:solidFill>
                <a:schemeClr val="accent4">
                  <a:lumMod val="75000"/>
                </a:schemeClr>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pic>
        <p:nvPicPr>
          <p:cNvPr id="7" name="Espace réservé du contenu 8">
            <a:extLst>
              <a:ext uri="{FF2B5EF4-FFF2-40B4-BE49-F238E27FC236}">
                <a16:creationId xmlns:a16="http://schemas.microsoft.com/office/drawing/2014/main" id="{9992586C-23EB-6BE4-05DB-2BCA4CC9BCD5}"/>
              </a:ext>
            </a:extLst>
          </p:cNvPr>
          <p:cNvPicPr>
            <a:picLocks noChangeAspect="1"/>
          </p:cNvPicPr>
          <p:nvPr/>
        </p:nvPicPr>
        <p:blipFill>
          <a:blip r:embed="rId5"/>
          <a:stretch>
            <a:fillRect/>
          </a:stretch>
        </p:blipFill>
        <p:spPr>
          <a:xfrm>
            <a:off x="3707904" y="4262577"/>
            <a:ext cx="1478609" cy="1645213"/>
          </a:xfrm>
          <a:prstGeom prst="rect">
            <a:avLst/>
          </a:prstGeom>
        </p:spPr>
      </p:pic>
      <p:sp>
        <p:nvSpPr>
          <p:cNvPr id="8" name="Rectangle 7">
            <a:extLst>
              <a:ext uri="{FF2B5EF4-FFF2-40B4-BE49-F238E27FC236}">
                <a16:creationId xmlns:a16="http://schemas.microsoft.com/office/drawing/2014/main" id="{C7EBD008-3EC9-2A1F-92BE-BF34C10C600B}"/>
              </a:ext>
            </a:extLst>
          </p:cNvPr>
          <p:cNvSpPr/>
          <p:nvPr/>
        </p:nvSpPr>
        <p:spPr>
          <a:xfrm>
            <a:off x="5220072" y="4509119"/>
            <a:ext cx="3456384" cy="126013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5400" b="1" dirty="0">
                <a:latin typeface="Arial" panose="020B0604020202020204" pitchFamily="34" charset="0"/>
                <a:cs typeface="Arial" panose="020B0604020202020204" pitchFamily="34" charset="0"/>
              </a:rPr>
              <a:t>60 min</a:t>
            </a:r>
          </a:p>
        </p:txBody>
      </p:sp>
      <p:sp>
        <p:nvSpPr>
          <p:cNvPr id="9" name="타원 5">
            <a:extLst>
              <a:ext uri="{FF2B5EF4-FFF2-40B4-BE49-F238E27FC236}">
                <a16:creationId xmlns:a16="http://schemas.microsoft.com/office/drawing/2014/main" id="{4A087582-581A-5125-446F-5E1115572F52}"/>
              </a:ext>
            </a:extLst>
          </p:cNvPr>
          <p:cNvSpPr/>
          <p:nvPr/>
        </p:nvSpPr>
        <p:spPr bwMode="auto">
          <a:xfrm>
            <a:off x="4095917" y="1601145"/>
            <a:ext cx="871236" cy="871235"/>
          </a:xfrm>
          <a:prstGeom prst="ellipse">
            <a:avLst/>
          </a:prstGeom>
          <a:solidFill>
            <a:srgbClr val="4166B9"/>
          </a:solidFill>
          <a:ln>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3000">
              <a:solidFill>
                <a:schemeClr val="tx1">
                  <a:lumMod val="75000"/>
                  <a:lumOff val="25000"/>
                </a:schemeClr>
              </a:solidFill>
              <a:latin typeface="+mj-lt"/>
              <a:ea typeface="맑은 고딕" pitchFamily="50" charset="-127"/>
            </a:endParaRPr>
          </a:p>
        </p:txBody>
      </p:sp>
      <p:sp>
        <p:nvSpPr>
          <p:cNvPr id="10" name="Text Box 4">
            <a:extLst>
              <a:ext uri="{FF2B5EF4-FFF2-40B4-BE49-F238E27FC236}">
                <a16:creationId xmlns:a16="http://schemas.microsoft.com/office/drawing/2014/main" id="{7A800025-CF15-6426-35B4-0613DE988CFE}"/>
              </a:ext>
            </a:extLst>
          </p:cNvPr>
          <p:cNvSpPr txBox="1">
            <a:spLocks noChangeArrowheads="1"/>
          </p:cNvSpPr>
          <p:nvPr/>
        </p:nvSpPr>
        <p:spPr bwMode="auto">
          <a:xfrm>
            <a:off x="4235273" y="1744376"/>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05</a:t>
            </a:r>
            <a:endParaRPr kumimoji="1" lang="ko-KR" altLang="ko-KR" sz="3200" b="1" dirty="0">
              <a:solidFill>
                <a:schemeClr val="bg1"/>
              </a:solidFill>
              <a:latin typeface="+mj-lt"/>
              <a:ea typeface="맑은 고딕" pitchFamily="50" charset="-127"/>
              <a:cs typeface="굴림" pitchFamily="50" charset="-127"/>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1 – </a:t>
            </a:r>
            <a:r>
              <a:rPr lang="fr-FR" altLang="ko-KR" sz="2000" dirty="0"/>
              <a:t>Quels sont les avantages d’utiliser Docker plutôt que la virtualisation</a:t>
            </a:r>
            <a:r>
              <a:rPr lang="en-US" altLang="ko-KR" sz="2000" dirty="0"/>
              <a:t>?</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72725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371460"/>
            <a:ext cx="8402525" cy="2664296"/>
          </a:xfrm>
        </p:spPr>
        <p:txBody>
          <a:bodyPr>
            <a:normAutofit fontScale="92500"/>
          </a:bodyPr>
          <a:lstStyle/>
          <a:p>
            <a:r>
              <a:rPr lang="en-US" altLang="ko-KR" sz="2000" dirty="0"/>
              <a:t>1 – </a:t>
            </a:r>
            <a:r>
              <a:rPr lang="fr-FR" altLang="ko-KR" sz="2000" dirty="0"/>
              <a:t>Quels sont les avantages d’utiliser Docker plutôt que la virtualisation</a:t>
            </a:r>
            <a:r>
              <a:rPr lang="en-US" altLang="ko-KR" sz="2000" dirty="0"/>
              <a:t>?</a:t>
            </a:r>
          </a:p>
          <a:p>
            <a:r>
              <a:rPr lang="fr-FR" altLang="ko-KR" sz="2000" dirty="0"/>
              <a:t>	</a:t>
            </a:r>
            <a:r>
              <a:rPr lang="fr-FR" altLang="ko-KR" sz="2000" dirty="0">
                <a:solidFill>
                  <a:srgbClr val="00B0F0"/>
                </a:solidFill>
              </a:rPr>
              <a:t>Les technologies de conteneur se rapproche de la virtualisation, tout en étant beaucoup plus légère puisque les conteneurs n’embarquent pas forcément un système d’exploitation et sont donc plus appropriés pour rendre les applications portables que les VM.</a:t>
            </a:r>
          </a:p>
          <a:p>
            <a:r>
              <a:rPr lang="fr-FR" altLang="ko-KR" sz="2000" dirty="0">
                <a:solidFill>
                  <a:srgbClr val="00B0F0"/>
                </a:solidFill>
              </a:rPr>
              <a:t>	Avec Docker, si l’application fonctionne sur votre machine, vous serez certain qu’elle fonctionnera sur l’environnement de production. Cette portabilité donne même la possibilité de faire tourner des images Docker sur les objets connectés.</a:t>
            </a:r>
            <a:endParaRPr lang="ko-KR" altLang="en-US" sz="2000" dirty="0">
              <a:solidFill>
                <a:srgbClr val="00B0F0"/>
              </a:solidFill>
            </a:endParaRPr>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99217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140968"/>
            <a:ext cx="8402525" cy="720080"/>
          </a:xfrm>
        </p:spPr>
        <p:txBody>
          <a:bodyPr>
            <a:normAutofit/>
          </a:bodyPr>
          <a:lstStyle/>
          <a:p>
            <a:r>
              <a:rPr lang="en-US" altLang="ko-KR" sz="2000" dirty="0"/>
              <a:t>2 – </a:t>
            </a:r>
            <a:r>
              <a:rPr lang="fr-FR" altLang="ko-KR" sz="2000" dirty="0"/>
              <a:t>Quelle est la différence entre Docker et Hyperviseur?</a:t>
            </a:r>
            <a:endParaRPr lang="en-US" altLang="ko-KR" sz="2000"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83389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564904"/>
            <a:ext cx="8402525" cy="2304256"/>
          </a:xfrm>
        </p:spPr>
        <p:txBody>
          <a:bodyPr>
            <a:normAutofit/>
          </a:bodyPr>
          <a:lstStyle/>
          <a:p>
            <a:r>
              <a:rPr lang="en-US" altLang="ko-KR" sz="2000" dirty="0"/>
              <a:t>2 – </a:t>
            </a:r>
            <a:r>
              <a:rPr lang="fr-FR" altLang="ko-KR" sz="2000" dirty="0"/>
              <a:t>Quelle est la différence entre Docker et Hyperviseur?</a:t>
            </a:r>
            <a:endParaRPr lang="en-US" altLang="ko-KR" sz="2000" dirty="0"/>
          </a:p>
          <a:p>
            <a:pPr marL="457200" lvl="1" indent="0"/>
            <a:r>
              <a:rPr lang="fr-FR" altLang="ko-KR" sz="2000" dirty="0">
                <a:solidFill>
                  <a:srgbClr val="00B0F0"/>
                </a:solidFill>
              </a:rPr>
              <a:t>Un hyperviseur nécessite un matériel important pour fonctionner correctement, tandis que Docker s’exécute sur le système d’exploitation réel. Cela explique le fait que Docker est très rapide et permet d’effectuer des tâches de manière fluide.</a:t>
            </a:r>
            <a:endParaRPr lang="en-US" altLang="ko-KR" sz="2000" dirty="0">
              <a:solidFill>
                <a:srgbClr val="00B0F0"/>
              </a:solidFill>
            </a:endParaRP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57844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lstStyle/>
          <a:p>
            <a:pPr marL="0" indent="0"/>
            <a:r>
              <a:rPr lang="fr-FR" altLang="ko-KR" b="1" i="0" dirty="0">
                <a:latin typeface="Arial" panose="020B0604020202020204" pitchFamily="34" charset="0"/>
                <a:cs typeface="Arial" panose="020B0604020202020204" pitchFamily="34" charset="0"/>
              </a:rPr>
              <a:t>Forme de cloud (solution de mise en œuvre):</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public : ressources informatiques offertes comme un service et partagées entre plusieurs organisations, gérées par un prestataire externe ;</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privé : ressources informatiques dédiées à une seule organisation et offertes sur demande ;</a:t>
            </a:r>
          </a:p>
          <a:p>
            <a:pPr marL="285750" indent="-285750">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Cloud hybride : un mélange de </a:t>
            </a:r>
            <a:r>
              <a:rPr lang="fr-FR" altLang="ko-KR" i="0" dirty="0" err="1">
                <a:latin typeface="Arial" panose="020B0604020202020204" pitchFamily="34" charset="0"/>
                <a:cs typeface="Arial" panose="020B0604020202020204" pitchFamily="34" charset="0"/>
              </a:rPr>
              <a:t>Clouds</a:t>
            </a:r>
            <a:r>
              <a:rPr lang="fr-FR" altLang="ko-KR" i="0" dirty="0">
                <a:latin typeface="Arial" panose="020B0604020202020204" pitchFamily="34" charset="0"/>
                <a:cs typeface="Arial" panose="020B0604020202020204" pitchFamily="34" charset="0"/>
              </a:rPr>
              <a:t> privés et publics gérés comme une seule entité pour étendre la capacité à travers les nuages au besoin.</a:t>
            </a:r>
          </a:p>
          <a:p>
            <a:pPr marL="285750" indent="-285750">
              <a:buFont typeface="Wingdings" panose="05000000000000000000" pitchFamily="2" charset="2"/>
              <a:buChar char="Ø"/>
            </a:pPr>
            <a:endParaRPr lang="fr-FR" altLang="ko-KR" i="0" dirty="0">
              <a:latin typeface="Arial" panose="020B0604020202020204" pitchFamily="34" charset="0"/>
              <a:cs typeface="Arial" panose="020B0604020202020204" pitchFamily="34" charset="0"/>
            </a:endParaRPr>
          </a:p>
          <a:p>
            <a:r>
              <a:rPr lang="fr-FR" altLang="ko-KR" b="1" i="0" dirty="0">
                <a:latin typeface="Arial" panose="020B0604020202020204" pitchFamily="34" charset="0"/>
                <a:cs typeface="Arial" panose="020B0604020202020204" pitchFamily="34" charset="0"/>
              </a:rPr>
              <a:t>Domaine informatique (type de service):</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ko-KR" i="0" dirty="0">
                <a:latin typeface="Arial" panose="020B0604020202020204" pitchFamily="34" charset="0"/>
                <a:cs typeface="Arial" panose="020B0604020202020204" pitchFamily="34" charset="0"/>
              </a:rPr>
              <a:t>SaaS Software as a Services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PaaS Plateforme as a Services</a:t>
            </a: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IaaS Infrastructure as a services</a:t>
            </a:r>
          </a:p>
          <a:p>
            <a:pPr marL="0" indent="0"/>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a:p>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263310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3 – </a:t>
            </a:r>
            <a:r>
              <a:rPr lang="fr-FR" altLang="ko-KR" sz="2000" dirty="0"/>
              <a:t>Quels sont les composants de l’architecture Docker?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71688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1556792"/>
            <a:ext cx="8402525" cy="4392488"/>
          </a:xfrm>
        </p:spPr>
        <p:txBody>
          <a:bodyPr>
            <a:normAutofit/>
          </a:bodyPr>
          <a:lstStyle/>
          <a:p>
            <a:r>
              <a:rPr lang="en-US" altLang="ko-KR" sz="2000" dirty="0"/>
              <a:t>3 – </a:t>
            </a:r>
            <a:r>
              <a:rPr lang="fr-FR" altLang="ko-KR" sz="2000" dirty="0"/>
              <a:t>Quels sont les composants de l’architecture Docker?</a:t>
            </a:r>
            <a:endParaRPr lang="en-US" altLang="ko-KR" sz="2000" dirty="0"/>
          </a:p>
          <a:p>
            <a:r>
              <a:rPr lang="fr-FR" altLang="ko-KR" dirty="0"/>
              <a:t>	</a:t>
            </a:r>
            <a:r>
              <a:rPr lang="fr-FR" altLang="ko-KR" sz="1800" dirty="0">
                <a:solidFill>
                  <a:schemeClr val="tx2">
                    <a:lumMod val="60000"/>
                    <a:lumOff val="40000"/>
                  </a:schemeClr>
                </a:solidFill>
              </a:rPr>
              <a:t>Docker fonctionne sur une architecture client-serveur. Le client Docker établit la communication avec le démon Docker.</a:t>
            </a:r>
          </a:p>
          <a:p>
            <a:r>
              <a:rPr lang="fr-FR" altLang="ko-KR" sz="1800" dirty="0">
                <a:solidFill>
                  <a:schemeClr val="tx2">
                    <a:lumMod val="60000"/>
                    <a:lumOff val="40000"/>
                  </a:schemeClr>
                </a:solidFill>
              </a:rPr>
              <a:t>	Le client Docker et le démon peuvent s’exécuter sur le même système. Les différents types de composants Docker sont les suivants:</a:t>
            </a:r>
          </a:p>
          <a:p>
            <a:pPr lvl="1">
              <a:buFont typeface="Wingdings" panose="05000000000000000000" pitchFamily="2" charset="2"/>
              <a:buChar char="Ø"/>
            </a:pPr>
            <a:r>
              <a:rPr lang="fr-FR" altLang="ko-KR" dirty="0">
                <a:solidFill>
                  <a:schemeClr val="tx2">
                    <a:lumMod val="60000"/>
                    <a:lumOff val="40000"/>
                  </a:schemeClr>
                </a:solidFill>
              </a:rPr>
              <a:t>Client Docker: il est le principal moyen par lequel de nombreux utilisateurs interagissent avec Docker.</a:t>
            </a:r>
            <a:r>
              <a:rPr lang="ko-KR" altLang="fr-FR" dirty="0">
                <a:solidFill>
                  <a:schemeClr val="tx2">
                    <a:lumMod val="60000"/>
                    <a:lumOff val="40000"/>
                  </a:schemeClr>
                </a:solidFill>
              </a:rPr>
              <a:t> </a:t>
            </a:r>
            <a:r>
              <a:rPr lang="fr-FR" altLang="ko-KR" dirty="0">
                <a:solidFill>
                  <a:schemeClr val="tx2">
                    <a:lumMod val="60000"/>
                    <a:lumOff val="40000"/>
                  </a:schemeClr>
                </a:solidFill>
              </a:rPr>
              <a:t>Lorsque</a:t>
            </a:r>
            <a:r>
              <a:rPr lang="ko-KR" altLang="fr-FR" dirty="0">
                <a:solidFill>
                  <a:schemeClr val="tx2">
                    <a:lumMod val="60000"/>
                    <a:lumOff val="40000"/>
                  </a:schemeClr>
                </a:solidFill>
              </a:rPr>
              <a:t> </a:t>
            </a:r>
            <a:r>
              <a:rPr lang="fr-FR" altLang="ko-KR" dirty="0">
                <a:solidFill>
                  <a:schemeClr val="tx2">
                    <a:lumMod val="60000"/>
                    <a:lumOff val="40000"/>
                  </a:schemeClr>
                </a:solidFill>
              </a:rPr>
              <a:t>vous utilisez des commandes telles que </a:t>
            </a:r>
            <a:r>
              <a:rPr lang="fr-FR" altLang="ko-KR" dirty="0">
                <a:solidFill>
                  <a:schemeClr val="tx1"/>
                </a:solidFill>
              </a:rPr>
              <a:t>« docker run »</a:t>
            </a:r>
            <a:r>
              <a:rPr lang="fr-FR" altLang="ko-KR" dirty="0">
                <a:solidFill>
                  <a:schemeClr val="tx2">
                    <a:lumMod val="60000"/>
                    <a:lumOff val="40000"/>
                  </a:schemeClr>
                </a:solidFill>
              </a:rPr>
              <a:t>, le client envoie ces commandes à </a:t>
            </a:r>
            <a:r>
              <a:rPr lang="fr-FR" altLang="ko-KR" dirty="0">
                <a:solidFill>
                  <a:schemeClr val="tx1"/>
                </a:solidFill>
              </a:rPr>
              <a:t>« </a:t>
            </a:r>
            <a:r>
              <a:rPr lang="fr-FR" altLang="ko-KR" dirty="0" err="1">
                <a:solidFill>
                  <a:schemeClr val="tx1"/>
                </a:solidFill>
              </a:rPr>
              <a:t>dockerd</a:t>
            </a:r>
            <a:r>
              <a:rPr lang="fr-FR" altLang="ko-KR" dirty="0">
                <a:solidFill>
                  <a:schemeClr val="tx1"/>
                </a:solidFill>
              </a:rPr>
              <a:t> »</a:t>
            </a:r>
            <a:r>
              <a:rPr lang="fr-FR" altLang="ko-KR" dirty="0">
                <a:solidFill>
                  <a:schemeClr val="tx2">
                    <a:lumMod val="60000"/>
                    <a:lumOff val="40000"/>
                  </a:schemeClr>
                </a:solidFill>
              </a:rPr>
              <a:t>, qui les exécutes. La commande Docker utilise l’API Docker pour appeler les requêtes à exécuter. </a:t>
            </a:r>
          </a:p>
          <a:p>
            <a:pPr lvl="1">
              <a:buFont typeface="Wingdings" panose="05000000000000000000" pitchFamily="2" charset="2"/>
              <a:buChar char="Ø"/>
            </a:pPr>
            <a:r>
              <a:rPr lang="fr-FR" altLang="ko-KR" dirty="0">
                <a:solidFill>
                  <a:schemeClr val="tx2">
                    <a:lumMod val="60000"/>
                    <a:lumOff val="40000"/>
                  </a:schemeClr>
                </a:solidFill>
              </a:rPr>
              <a:t>Hôte Docker: ce composant contient le démon Docker, les conteneurs et les images. Le démon Docker établit une connexion avec le registre.</a:t>
            </a:r>
          </a:p>
          <a:p>
            <a:pPr lvl="1">
              <a:buFont typeface="Wingdings" panose="05000000000000000000" pitchFamily="2" charset="2"/>
              <a:buChar char="Ø"/>
            </a:pPr>
            <a:r>
              <a:rPr lang="fr-FR" altLang="ko-KR" dirty="0">
                <a:solidFill>
                  <a:schemeClr val="tx2">
                    <a:lumMod val="60000"/>
                    <a:lumOff val="40000"/>
                  </a:schemeClr>
                </a:solidFill>
              </a:rPr>
              <a:t>Registre: ce composant stockera les images Docker.</a:t>
            </a:r>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050793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4 – </a:t>
            </a:r>
            <a:r>
              <a:rPr lang="fr-FR" altLang="ko-KR" sz="2000" dirty="0"/>
              <a:t>Quel est le cycle de vie d’un conteneur Docker?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791782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461839" y="2348880"/>
            <a:ext cx="8402525" cy="2592288"/>
          </a:xfrm>
        </p:spPr>
        <p:txBody>
          <a:bodyPr>
            <a:normAutofit/>
          </a:bodyPr>
          <a:lstStyle/>
          <a:p>
            <a:r>
              <a:rPr lang="en-US" altLang="ko-KR" sz="2000" dirty="0"/>
              <a:t>4 – </a:t>
            </a:r>
            <a:r>
              <a:rPr lang="fr-FR" altLang="ko-KR" sz="2000" dirty="0"/>
              <a:t>Quel est le cycle de vie d’un conteneur Docker?</a:t>
            </a:r>
          </a:p>
          <a:p>
            <a:pPr lvl="1">
              <a:buFont typeface="Wingdings" panose="05000000000000000000" pitchFamily="2" charset="2"/>
              <a:buChar char="Ø"/>
            </a:pPr>
            <a:r>
              <a:rPr lang="fr-FR" altLang="ko-KR" sz="2000" dirty="0">
                <a:solidFill>
                  <a:srgbClr val="0070C0"/>
                </a:solidFill>
              </a:rPr>
              <a:t>Création d’un conteneur,</a:t>
            </a:r>
          </a:p>
          <a:p>
            <a:pPr lvl="1">
              <a:buFont typeface="Wingdings" panose="05000000000000000000" pitchFamily="2" charset="2"/>
              <a:buChar char="Ø"/>
            </a:pPr>
            <a:r>
              <a:rPr lang="fr-FR" altLang="ko-KR" sz="2000" dirty="0">
                <a:solidFill>
                  <a:srgbClr val="0070C0"/>
                </a:solidFill>
              </a:rPr>
              <a:t>Exécution du conteneur Docker.</a:t>
            </a:r>
          </a:p>
          <a:p>
            <a:pPr lvl="1">
              <a:buFont typeface="Wingdings" panose="05000000000000000000" pitchFamily="2" charset="2"/>
              <a:buChar char="Ø"/>
            </a:pPr>
            <a:r>
              <a:rPr lang="fr-FR" altLang="ko-KR" sz="2000" dirty="0">
                <a:solidFill>
                  <a:srgbClr val="0070C0"/>
                </a:solidFill>
              </a:rPr>
              <a:t>Mise en pause du conteneur et remise en marche du conteneur.</a:t>
            </a:r>
          </a:p>
          <a:p>
            <a:pPr lvl="1">
              <a:buFont typeface="Wingdings" panose="05000000000000000000" pitchFamily="2" charset="2"/>
              <a:buChar char="Ø"/>
            </a:pPr>
            <a:r>
              <a:rPr lang="fr-FR" altLang="ko-KR" sz="2000" dirty="0">
                <a:solidFill>
                  <a:srgbClr val="0070C0"/>
                </a:solidFill>
              </a:rPr>
              <a:t>Démarrage, arrêt et redémarrage du conteneur.</a:t>
            </a:r>
          </a:p>
          <a:p>
            <a:pPr lvl="1">
              <a:buFont typeface="Wingdings" panose="05000000000000000000" pitchFamily="2" charset="2"/>
              <a:buChar char="Ø"/>
            </a:pPr>
            <a:r>
              <a:rPr lang="fr-FR" altLang="ko-KR" sz="2000" dirty="0">
                <a:solidFill>
                  <a:srgbClr val="0070C0"/>
                </a:solidFill>
              </a:rPr>
              <a:t>Destruction du conteneur.</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590414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5 – </a:t>
            </a:r>
            <a:r>
              <a:rPr lang="fr-FR" altLang="ko-KR" sz="2000" dirty="0"/>
              <a:t>Est-il possible de faire fonctionner des images créées avec Linux sur Windows, et réciproquement ?</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914870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2016224"/>
          </a:xfrm>
        </p:spPr>
        <p:txBody>
          <a:bodyPr>
            <a:normAutofit fontScale="92500" lnSpcReduction="20000"/>
          </a:bodyPr>
          <a:lstStyle/>
          <a:p>
            <a:r>
              <a:rPr lang="en-US" altLang="ko-KR" sz="2000" dirty="0"/>
              <a:t>5 – </a:t>
            </a:r>
            <a:r>
              <a:rPr lang="fr-FR" altLang="ko-KR" sz="2000" dirty="0"/>
              <a:t>Est-il possible de faire fonctionner des images créées avec Linux sur Windows, et réciproquement ?</a:t>
            </a:r>
          </a:p>
          <a:p>
            <a:r>
              <a:rPr lang="en-US" altLang="ko-KR" sz="2000" dirty="0"/>
              <a:t>	</a:t>
            </a:r>
            <a:r>
              <a:rPr lang="fr-FR" altLang="ko-KR" sz="2000" dirty="0">
                <a:solidFill>
                  <a:srgbClr val="0070C0"/>
                </a:solidFill>
              </a:rPr>
              <a:t>Il n’est pas possible de faire fonctionner des images créées avec Linux sur Windows et réciproquement car les conteneurs partagent le noyau du système de la machine hôte. </a:t>
            </a:r>
          </a:p>
          <a:p>
            <a:r>
              <a:rPr lang="fr-FR" altLang="ko-KR" sz="2000" dirty="0">
                <a:solidFill>
                  <a:srgbClr val="0070C0"/>
                </a:solidFill>
              </a:rPr>
              <a:t>	Cependant, les équipes de Docker travaillent activement avec les équipes de Microsoft pour pallier ce manque.</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480889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720080"/>
          </a:xfrm>
        </p:spPr>
        <p:txBody>
          <a:bodyPr/>
          <a:lstStyle/>
          <a:p>
            <a:r>
              <a:rPr lang="en-US" altLang="ko-KR" sz="2000" dirty="0"/>
              <a:t>6 – </a:t>
            </a:r>
            <a:r>
              <a:rPr lang="fr-FR" altLang="ko-KR" sz="2000" dirty="0"/>
              <a:t>Quels sont les principaux facteurs qui déterminent le nombre de conteneurs que vous pouvez exécuter?</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175568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3429000"/>
            <a:ext cx="8402525" cy="2016224"/>
          </a:xfrm>
        </p:spPr>
        <p:txBody>
          <a:bodyPr>
            <a:normAutofit/>
          </a:bodyPr>
          <a:lstStyle/>
          <a:p>
            <a:r>
              <a:rPr lang="en-US" altLang="ko-KR" sz="2000" dirty="0"/>
              <a:t>6 – </a:t>
            </a:r>
            <a:r>
              <a:rPr lang="fr-FR" altLang="ko-KR" sz="2000" dirty="0"/>
              <a:t>Quels sont les principaux facteurs qui déterminent le nombre de conteneurs que vous pouvez exécuter?</a:t>
            </a:r>
            <a:endParaRPr lang="en-US" altLang="ko-KR" sz="2000" dirty="0"/>
          </a:p>
          <a:p>
            <a:r>
              <a:rPr lang="en-US" altLang="ko-KR" sz="2000" dirty="0"/>
              <a:t>	</a:t>
            </a:r>
            <a:r>
              <a:rPr lang="fr-FR" altLang="ko-KR" sz="2000" dirty="0">
                <a:solidFill>
                  <a:srgbClr val="0070C0"/>
                </a:solidFill>
              </a:rPr>
              <a:t>Deux facteurs peuvent en principe limiter le nombre de conteneurs que vous pouvez exécuter: la taille de votre application et la puissance de votre processeur.</a:t>
            </a: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25483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7 – </a:t>
            </a:r>
            <a:r>
              <a:rPr lang="fr-FR" altLang="ko-KR" sz="2000" dirty="0"/>
              <a:t>Une image Docker:</a:t>
            </a:r>
          </a:p>
          <a:p>
            <a:pPr lvl="1">
              <a:buFont typeface="Wingdings" panose="05000000000000000000" pitchFamily="2" charset="2"/>
              <a:buChar char="Ø"/>
            </a:pPr>
            <a:r>
              <a:rPr lang="fr-FR" altLang="ko-KR" sz="2000" dirty="0"/>
              <a:t>est la même chose qu’un conteneur Docker;</a:t>
            </a:r>
          </a:p>
          <a:p>
            <a:pPr lvl="1">
              <a:buFont typeface="Wingdings" panose="05000000000000000000" pitchFamily="2" charset="2"/>
              <a:buChar char="Ø"/>
            </a:pPr>
            <a:r>
              <a:rPr lang="fr-FR" altLang="ko-KR" sz="2000" dirty="0"/>
              <a:t>sera modifiée si j’apporte des modifications à un conteneur lancé à partir de cette image;</a:t>
            </a:r>
          </a:p>
          <a:p>
            <a:pPr lvl="1">
              <a:buFont typeface="Wingdings" panose="05000000000000000000" pitchFamily="2" charset="2"/>
              <a:buChar char="Ø"/>
            </a:pPr>
            <a:r>
              <a:rPr lang="fr-FR" altLang="ko-KR" sz="2000" dirty="0"/>
              <a:t>permet de créer plusieurs conteneurs identiques.</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608500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7 – </a:t>
            </a:r>
            <a:r>
              <a:rPr lang="fr-FR" altLang="ko-KR" sz="2000" dirty="0"/>
              <a:t>Une image Docker:</a:t>
            </a:r>
          </a:p>
          <a:p>
            <a:pPr lvl="1">
              <a:buFont typeface="Wingdings" panose="05000000000000000000" pitchFamily="2" charset="2"/>
              <a:buChar char="Ø"/>
            </a:pPr>
            <a:r>
              <a:rPr lang="fr-FR" altLang="ko-KR" sz="2000" dirty="0"/>
              <a:t>est la même chose qu’un conteneur Docker;</a:t>
            </a:r>
          </a:p>
          <a:p>
            <a:pPr lvl="1">
              <a:buFont typeface="Wingdings" panose="05000000000000000000" pitchFamily="2" charset="2"/>
              <a:buChar char="Ø"/>
            </a:pPr>
            <a:r>
              <a:rPr lang="fr-FR" altLang="ko-KR" sz="2000" dirty="0"/>
              <a:t>sera modifiée si j’apporte des modifications à un conteneur lancé à partir de cette image;</a:t>
            </a:r>
          </a:p>
          <a:p>
            <a:pPr lvl="1">
              <a:buFont typeface="Wingdings" panose="05000000000000000000" pitchFamily="2" charset="2"/>
              <a:buChar char="Ø"/>
            </a:pPr>
            <a:r>
              <a:rPr lang="fr-FR" altLang="ko-KR" sz="2000" dirty="0">
                <a:solidFill>
                  <a:srgbClr val="0070C0"/>
                </a:solidFill>
              </a:rPr>
              <a:t>permet de créer plusieurs conteneurs identiques.</a:t>
            </a:r>
            <a:endParaRPr lang="en-US" altLang="ko-KR" sz="2000" dirty="0">
              <a:solidFill>
                <a:srgbClr val="0070C0"/>
              </a:solidFill>
            </a:endParaRPr>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47405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fr-FR" altLang="ko-KR" dirty="0"/>
              <a:t>Théorie</a:t>
            </a:r>
            <a:r>
              <a:rPr lang="en-US" altLang="ko-KR" dirty="0"/>
              <a:t> sur le cloud </a:t>
            </a:r>
            <a:endParaRPr lang="ko-KR" altLang="en-US" dirty="0"/>
          </a:p>
        </p:txBody>
      </p:sp>
      <p:sp>
        <p:nvSpPr>
          <p:cNvPr id="37" name="내용 개체 틀 36"/>
          <p:cNvSpPr>
            <a:spLocks noGrp="1"/>
          </p:cNvSpPr>
          <p:nvPr>
            <p:ph idx="1"/>
          </p:nvPr>
        </p:nvSpPr>
        <p:spPr/>
        <p:txBody>
          <a:bodyPr/>
          <a:lstStyle/>
          <a:p>
            <a:pPr marL="0" indent="0"/>
            <a:r>
              <a:rPr lang="fr-FR" altLang="ko-KR" b="1" i="0" dirty="0">
                <a:latin typeface="Arial" panose="020B0604020202020204" pitchFamily="34" charset="0"/>
                <a:cs typeface="Arial" panose="020B0604020202020204" pitchFamily="34" charset="0"/>
              </a:rPr>
              <a:t>Solution open source pour la mise en œuvre :</a:t>
            </a:r>
          </a:p>
          <a:p>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Eucalyptus</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OpenNebula</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OpenStack</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Niftyname</a:t>
            </a:r>
            <a:endParaRPr lang="fr-FR" altLang="ko-KR" i="0" dirty="0">
              <a:latin typeface="Arial" panose="020B0604020202020204" pitchFamily="34" charset="0"/>
              <a:cs typeface="Arial" panose="020B0604020202020204" pitchFamily="34" charset="0"/>
            </a:endParaRPr>
          </a:p>
          <a:p>
            <a:pPr>
              <a:buFont typeface="Wingdings" panose="05000000000000000000" pitchFamily="2" charset="2"/>
              <a:buChar char="Ø"/>
            </a:pPr>
            <a:r>
              <a:rPr lang="fr-FR" altLang="ko-KR" i="0" dirty="0">
                <a:latin typeface="Arial" panose="020B0604020202020204" pitchFamily="34" charset="0"/>
                <a:cs typeface="Arial" panose="020B0604020202020204" pitchFamily="34" charset="0"/>
              </a:rPr>
              <a:t>Nimbus</a:t>
            </a:r>
          </a:p>
          <a:p>
            <a:pPr>
              <a:buFont typeface="Wingdings" panose="05000000000000000000" pitchFamily="2" charset="2"/>
              <a:buChar char="Ø"/>
            </a:pPr>
            <a:r>
              <a:rPr lang="fr-FR" altLang="ko-KR" i="0" dirty="0" err="1">
                <a:latin typeface="Arial" panose="020B0604020202020204" pitchFamily="34" charset="0"/>
                <a:cs typeface="Arial" panose="020B0604020202020204" pitchFamily="34" charset="0"/>
              </a:rPr>
              <a:t>Stratuslab</a:t>
            </a:r>
            <a:endParaRPr lang="fr-FR" altLang="ko-KR" i="0" dirty="0">
              <a:latin typeface="Arial" panose="020B0604020202020204" pitchFamily="34" charset="0"/>
              <a:cs typeface="Arial" panose="020B0604020202020204" pitchFamily="34" charset="0"/>
            </a:endParaRPr>
          </a:p>
        </p:txBody>
      </p:sp>
      <p:grpSp>
        <p:nvGrpSpPr>
          <p:cNvPr id="5" name="Groupe 4">
            <a:extLst>
              <a:ext uri="{FF2B5EF4-FFF2-40B4-BE49-F238E27FC236}">
                <a16:creationId xmlns:a16="http://schemas.microsoft.com/office/drawing/2014/main" id="{6EDD18E9-374C-52E4-58F7-9CBE632E478E}"/>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44466FB5-4073-030E-615D-0B5CFF6B9928}"/>
                </a:ext>
              </a:extLst>
            </p:cNvPr>
            <p:cNvPicPr>
              <a:picLocks noChangeAspect="1"/>
            </p:cNvPicPr>
            <p:nvPr/>
          </p:nvPicPr>
          <p:blipFill>
            <a:blip r:embed="rId3"/>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CBB6DE5F-A55A-CDFA-8F13-2B814605FC0D}"/>
                </a:ext>
              </a:extLst>
            </p:cNvPr>
            <p:cNvPicPr preferRelativeResize="0"/>
            <p:nvPr/>
          </p:nvPicPr>
          <p:blipFill rotWithShape="1">
            <a:blip r:embed="rId4">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1885021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8 – </a:t>
            </a:r>
            <a:r>
              <a:rPr lang="fr-FR" altLang="ko-KR" sz="2000" dirty="0"/>
              <a:t>Le référentiel public d’images Docker est:</a:t>
            </a:r>
          </a:p>
          <a:p>
            <a:pPr lvl="1">
              <a:buFont typeface="Wingdings" panose="05000000000000000000" pitchFamily="2" charset="2"/>
              <a:buChar char="Ø"/>
            </a:pPr>
            <a:r>
              <a:rPr lang="fr-FR" altLang="ko-KR" sz="2000" dirty="0" err="1"/>
              <a:t>Github</a:t>
            </a:r>
            <a:r>
              <a:rPr lang="fr-FR" altLang="ko-KR" sz="2000" dirty="0"/>
              <a:t>;</a:t>
            </a:r>
          </a:p>
          <a:p>
            <a:pPr lvl="1">
              <a:buFont typeface="Wingdings" panose="05000000000000000000" pitchFamily="2" charset="2"/>
              <a:buChar char="Ø"/>
            </a:pPr>
            <a:r>
              <a:rPr lang="fr-FR" altLang="ko-KR" sz="2000" dirty="0"/>
              <a:t>Docker Hub;</a:t>
            </a:r>
          </a:p>
          <a:p>
            <a:pPr lvl="1">
              <a:buFont typeface="Wingdings" panose="05000000000000000000" pitchFamily="2" charset="2"/>
              <a:buChar char="Ø"/>
            </a:pPr>
            <a:r>
              <a:rPr lang="fr-FR" altLang="ko-KR" sz="2000" dirty="0"/>
              <a:t>Docker </a:t>
            </a:r>
            <a:r>
              <a:rPr lang="fr-FR" altLang="ko-KR" sz="2000" dirty="0" err="1"/>
              <a:t>Trusted</a:t>
            </a:r>
            <a:r>
              <a:rPr lang="fr-FR" altLang="ko-KR" sz="2000" dirty="0"/>
              <a:t> </a:t>
            </a:r>
            <a:r>
              <a:rPr lang="fr-FR" altLang="ko-KR" sz="2000" dirty="0" err="1"/>
              <a:t>Registry</a:t>
            </a:r>
            <a:r>
              <a:rPr lang="fr-FR" altLang="ko-KR" sz="2000" dirty="0"/>
              <a:t>;</a:t>
            </a:r>
          </a:p>
          <a:p>
            <a:pPr lvl="1">
              <a:buFont typeface="Wingdings" panose="05000000000000000000" pitchFamily="2" charset="2"/>
              <a:buChar char="Ø"/>
            </a:pPr>
            <a:r>
              <a:rPr lang="fr-FR" altLang="ko-KR" sz="2000" dirty="0"/>
              <a:t>Azure Marketplace.</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335020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8 – </a:t>
            </a:r>
            <a:r>
              <a:rPr lang="fr-FR" altLang="ko-KR" sz="2000" dirty="0"/>
              <a:t>Le référentiel public d’images Docker est:</a:t>
            </a:r>
          </a:p>
          <a:p>
            <a:pPr lvl="1">
              <a:buFont typeface="Wingdings" panose="05000000000000000000" pitchFamily="2" charset="2"/>
              <a:buChar char="Ø"/>
            </a:pPr>
            <a:r>
              <a:rPr lang="fr-FR" altLang="ko-KR" sz="2000" dirty="0" err="1"/>
              <a:t>Github</a:t>
            </a:r>
            <a:r>
              <a:rPr lang="fr-FR" altLang="ko-KR" sz="2000" dirty="0"/>
              <a:t>;</a:t>
            </a:r>
          </a:p>
          <a:p>
            <a:pPr lvl="1">
              <a:buFont typeface="Wingdings" panose="05000000000000000000" pitchFamily="2" charset="2"/>
              <a:buChar char="Ø"/>
            </a:pPr>
            <a:r>
              <a:rPr lang="fr-FR" altLang="ko-KR" sz="2000" dirty="0">
                <a:solidFill>
                  <a:srgbClr val="0070C0"/>
                </a:solidFill>
              </a:rPr>
              <a:t>Docker Hub;</a:t>
            </a:r>
          </a:p>
          <a:p>
            <a:pPr lvl="1">
              <a:buFont typeface="Wingdings" panose="05000000000000000000" pitchFamily="2" charset="2"/>
              <a:buChar char="Ø"/>
            </a:pPr>
            <a:r>
              <a:rPr lang="fr-FR" altLang="ko-KR" sz="2000" dirty="0"/>
              <a:t>Docker </a:t>
            </a:r>
            <a:r>
              <a:rPr lang="fr-FR" altLang="ko-KR" sz="2000" dirty="0" err="1"/>
              <a:t>Trusted</a:t>
            </a:r>
            <a:r>
              <a:rPr lang="fr-FR" altLang="ko-KR" sz="2000" dirty="0"/>
              <a:t> </a:t>
            </a:r>
            <a:r>
              <a:rPr lang="fr-FR" altLang="ko-KR" sz="2000" dirty="0" err="1"/>
              <a:t>Registry</a:t>
            </a:r>
            <a:r>
              <a:rPr lang="fr-FR" altLang="ko-KR" sz="2000" dirty="0"/>
              <a:t>;</a:t>
            </a:r>
          </a:p>
          <a:p>
            <a:pPr lvl="1">
              <a:buFont typeface="Wingdings" panose="05000000000000000000" pitchFamily="2" charset="2"/>
              <a:buChar char="Ø"/>
            </a:pPr>
            <a:r>
              <a:rPr lang="fr-FR" altLang="ko-KR" sz="2000" dirty="0"/>
              <a:t>Azure Marketplace.</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5946910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9 – </a:t>
            </a:r>
            <a:r>
              <a:rPr lang="fr-FR" altLang="ko-KR" sz="2000" dirty="0"/>
              <a:t>Pour instancier et exécuter un nouveau conteneur Docker, on utilise la commande:</a:t>
            </a:r>
          </a:p>
          <a:p>
            <a:pPr lvl="1">
              <a:buFont typeface="Wingdings" panose="05000000000000000000" pitchFamily="2" charset="2"/>
              <a:buChar char="Ø"/>
            </a:pPr>
            <a:r>
              <a:rPr lang="fr-FR" altLang="ko-KR" sz="2000" dirty="0"/>
              <a:t>docker start;</a:t>
            </a:r>
          </a:p>
          <a:p>
            <a:pPr lvl="1">
              <a:buFont typeface="Wingdings" panose="05000000000000000000" pitchFamily="2" charset="2"/>
              <a:buChar char="Ø"/>
            </a:pPr>
            <a:r>
              <a:rPr lang="fr-FR" altLang="ko-KR" sz="2000" dirty="0"/>
              <a:t>docker pull;</a:t>
            </a:r>
          </a:p>
          <a:p>
            <a:pPr lvl="1">
              <a:buFont typeface="Wingdings" panose="05000000000000000000" pitchFamily="2" charset="2"/>
              <a:buChar char="Ø"/>
            </a:pPr>
            <a:r>
              <a:rPr lang="fr-FR" altLang="ko-KR" sz="2000" dirty="0"/>
              <a:t>docker run;</a:t>
            </a:r>
          </a:p>
          <a:p>
            <a:pPr lvl="1">
              <a:buFont typeface="Wingdings" panose="05000000000000000000" pitchFamily="2" charset="2"/>
              <a:buChar char="Ø"/>
            </a:pPr>
            <a:r>
              <a:rPr lang="fr-FR" altLang="ko-KR" sz="2000" dirty="0"/>
              <a:t>docker new.</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2491558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539552" y="2641364"/>
            <a:ext cx="8402525" cy="2232248"/>
          </a:xfrm>
        </p:spPr>
        <p:txBody>
          <a:bodyPr/>
          <a:lstStyle/>
          <a:p>
            <a:r>
              <a:rPr lang="en-US" altLang="ko-KR" sz="2000" dirty="0"/>
              <a:t>9 – </a:t>
            </a:r>
            <a:r>
              <a:rPr lang="fr-FR" altLang="ko-KR" sz="2000" dirty="0"/>
              <a:t>Pour instancier et exécuter un nouveau conteneur Docker, on utilise la commande:</a:t>
            </a:r>
          </a:p>
          <a:p>
            <a:pPr lvl="1">
              <a:buFont typeface="Wingdings" panose="05000000000000000000" pitchFamily="2" charset="2"/>
              <a:buChar char="Ø"/>
            </a:pPr>
            <a:r>
              <a:rPr lang="fr-FR" altLang="ko-KR" sz="2000" dirty="0"/>
              <a:t>docker start;</a:t>
            </a:r>
          </a:p>
          <a:p>
            <a:pPr lvl="1">
              <a:buFont typeface="Wingdings" panose="05000000000000000000" pitchFamily="2" charset="2"/>
              <a:buChar char="Ø"/>
            </a:pPr>
            <a:r>
              <a:rPr lang="fr-FR" altLang="ko-KR" sz="2000" dirty="0"/>
              <a:t>docker pull;</a:t>
            </a:r>
          </a:p>
          <a:p>
            <a:pPr lvl="1">
              <a:buFont typeface="Wingdings" panose="05000000000000000000" pitchFamily="2" charset="2"/>
              <a:buChar char="Ø"/>
            </a:pPr>
            <a:r>
              <a:rPr lang="fr-FR" altLang="ko-KR" sz="2000" dirty="0">
                <a:solidFill>
                  <a:srgbClr val="0070C0"/>
                </a:solidFill>
              </a:rPr>
              <a:t>docker run;</a:t>
            </a:r>
          </a:p>
          <a:p>
            <a:pPr lvl="1">
              <a:buFont typeface="Wingdings" panose="05000000000000000000" pitchFamily="2" charset="2"/>
              <a:buChar char="Ø"/>
            </a:pPr>
            <a:r>
              <a:rPr lang="fr-FR" altLang="ko-KR" sz="2000" dirty="0"/>
              <a:t>docker new.</a:t>
            </a:r>
            <a:endParaRPr lang="en-US" altLang="ko-KR" sz="2000" dirty="0"/>
          </a:p>
          <a:p>
            <a:endParaRPr lang="ko-KR" altLang="en-US" dirty="0"/>
          </a:p>
        </p:txBody>
      </p:sp>
      <p:sp>
        <p:nvSpPr>
          <p:cNvPr id="5" name="제목 1"/>
          <p:cNvSpPr>
            <a:spLocks noGrp="1"/>
          </p:cNvSpPr>
          <p:nvPr>
            <p:ph type="title"/>
          </p:nvPr>
        </p:nvSpPr>
        <p:spPr/>
        <p:txBody>
          <a:bodyPr/>
          <a:lstStyle/>
          <a:p>
            <a:r>
              <a:rPr lang="en-US" altLang="ko-KR" dirty="0"/>
              <a:t>Evaluation Formative</a:t>
            </a:r>
            <a:endParaRPr lang="ko-KR" altLang="en-US" dirty="0"/>
          </a:p>
        </p:txBody>
      </p:sp>
      <p:grpSp>
        <p:nvGrpSpPr>
          <p:cNvPr id="2" name="Groupe 1">
            <a:extLst>
              <a:ext uri="{FF2B5EF4-FFF2-40B4-BE49-F238E27FC236}">
                <a16:creationId xmlns:a16="http://schemas.microsoft.com/office/drawing/2014/main" id="{D4480E62-9DC8-70A7-CC56-21BCAC851A0A}"/>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79F16101-69C2-5A96-3B06-C9EEA9C345FE}"/>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1F0C9336-6330-7726-3940-D13895C696CC}"/>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Tree>
    <p:extLst>
      <p:ext uri="{BB962C8B-B14F-4D97-AF65-F5344CB8AC3E}">
        <p14:creationId xmlns:p14="http://schemas.microsoft.com/office/powerpoint/2010/main" val="2196869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chemeClr val="accent4">
                    <a:lumMod val="75000"/>
                  </a:schemeClr>
                </a:solidFill>
              </a:rPr>
              <a:t>Merci !</a:t>
            </a:r>
            <a:endParaRPr lang="ko-KR" altLang="en-US" dirty="0">
              <a:solidFill>
                <a:schemeClr val="accent4">
                  <a:lumMod val="75000"/>
                </a:schemeClr>
              </a:solidFill>
            </a:endParaRPr>
          </a:p>
        </p:txBody>
      </p:sp>
      <p:grpSp>
        <p:nvGrpSpPr>
          <p:cNvPr id="2" name="Groupe 1">
            <a:extLst>
              <a:ext uri="{FF2B5EF4-FFF2-40B4-BE49-F238E27FC236}">
                <a16:creationId xmlns:a16="http://schemas.microsoft.com/office/drawing/2014/main" id="{B3ED923F-8662-7555-1EC8-AC71A61DB382}"/>
              </a:ext>
            </a:extLst>
          </p:cNvPr>
          <p:cNvGrpSpPr/>
          <p:nvPr/>
        </p:nvGrpSpPr>
        <p:grpSpPr>
          <a:xfrm>
            <a:off x="6837967" y="0"/>
            <a:ext cx="2026397" cy="1057540"/>
            <a:chOff x="6732240" y="349060"/>
            <a:chExt cx="2026397" cy="1057540"/>
          </a:xfrm>
        </p:grpSpPr>
        <p:pic>
          <p:nvPicPr>
            <p:cNvPr id="3" name="Image 2">
              <a:extLst>
                <a:ext uri="{FF2B5EF4-FFF2-40B4-BE49-F238E27FC236}">
                  <a16:creationId xmlns:a16="http://schemas.microsoft.com/office/drawing/2014/main" id="{14F40A84-C226-D54F-B26E-63167C6A926C}"/>
                </a:ext>
              </a:extLst>
            </p:cNvPr>
            <p:cNvPicPr>
              <a:picLocks noChangeAspect="1"/>
            </p:cNvPicPr>
            <p:nvPr/>
          </p:nvPicPr>
          <p:blipFill>
            <a:blip r:embed="rId2"/>
            <a:stretch>
              <a:fillRect/>
            </a:stretch>
          </p:blipFill>
          <p:spPr>
            <a:xfrm>
              <a:off x="6732240" y="476672"/>
              <a:ext cx="834588" cy="802317"/>
            </a:xfrm>
            <a:prstGeom prst="rect">
              <a:avLst/>
            </a:prstGeom>
          </p:spPr>
        </p:pic>
        <p:pic>
          <p:nvPicPr>
            <p:cNvPr id="4" name="Google Shape;222;p21">
              <a:extLst>
                <a:ext uri="{FF2B5EF4-FFF2-40B4-BE49-F238E27FC236}">
                  <a16:creationId xmlns:a16="http://schemas.microsoft.com/office/drawing/2014/main" id="{D10F1657-7882-3D3A-122B-F3217C531947}"/>
                </a:ext>
              </a:extLst>
            </p:cNvPr>
            <p:cNvPicPr preferRelativeResize="0"/>
            <p:nvPr/>
          </p:nvPicPr>
          <p:blipFill rotWithShape="1">
            <a:blip r:embed="rId3">
              <a:alphaModFix/>
            </a:blip>
            <a:srcRect/>
            <a:stretch/>
          </p:blipFill>
          <p:spPr>
            <a:xfrm>
              <a:off x="7741271" y="349060"/>
              <a:ext cx="1017366" cy="1057540"/>
            </a:xfrm>
            <a:prstGeom prst="rect">
              <a:avLst/>
            </a:prstGeom>
            <a:noFill/>
            <a:ln>
              <a:noFill/>
            </a:ln>
          </p:spPr>
        </p:pic>
      </p:grpSp>
      <p:sp>
        <p:nvSpPr>
          <p:cNvPr id="6" name="Rectangle 5">
            <a:extLst>
              <a:ext uri="{FF2B5EF4-FFF2-40B4-BE49-F238E27FC236}">
                <a16:creationId xmlns:a16="http://schemas.microsoft.com/office/drawing/2014/main" id="{1FBFB5A2-59BF-0CDC-55DA-B40568AC2B1E}"/>
              </a:ext>
            </a:extLst>
          </p:cNvPr>
          <p:cNvSpPr/>
          <p:nvPr/>
        </p:nvSpPr>
        <p:spPr>
          <a:xfrm>
            <a:off x="1043608" y="5085184"/>
            <a:ext cx="1478609" cy="1478609"/>
          </a:xfrm>
          <a:prstGeom prst="rect">
            <a:avLst/>
          </a:prstGeom>
          <a:blipFill>
            <a:blip r:embed="rId4" cstate="print">
              <a:extLst>
                <a:ext uri="{28A0092B-C50C-407E-A947-70E740481C1C}">
                  <a14:useLocalDpi xmlns:a14="http://schemas.microsoft.com/office/drawing/2010/main" val="0"/>
                </a:ext>
              </a:extLst>
            </a:blip>
            <a:srcRect/>
            <a:stretch>
              <a:fillRect l="-21000" r="-21000"/>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173146168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11933</TotalTime>
  <Words>4489</Words>
  <Application>Microsoft Office PowerPoint</Application>
  <PresentationFormat>Affichage à l'écran (4:3)</PresentationFormat>
  <Paragraphs>580</Paragraphs>
  <Slides>94</Slides>
  <Notes>56</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94</vt:i4>
      </vt:variant>
    </vt:vector>
  </HeadingPairs>
  <TitlesOfParts>
    <vt:vector size="106" baseType="lpstr">
      <vt:lpstr>Arial</vt:lpstr>
      <vt:lpstr>Wingdings 2</vt:lpstr>
      <vt:lpstr>Wingdings</vt:lpstr>
      <vt:lpstr>맑은 고딕</vt:lpstr>
      <vt:lpstr>Arial Black</vt:lpstr>
      <vt:lpstr>굴림체</vt:lpstr>
      <vt:lpstr>Calibri</vt:lpstr>
      <vt:lpstr>Gill Sans MT</vt:lpstr>
      <vt:lpstr>Roboto</vt:lpstr>
      <vt:lpstr>Roboto Mono</vt:lpstr>
      <vt:lpstr>Calibri Light</vt:lpstr>
      <vt:lpstr>Office 테마</vt:lpstr>
      <vt:lpstr>Développement avec DOCKER</vt:lpstr>
      <vt:lpstr>Présentation PowerPoint</vt:lpstr>
      <vt:lpstr>Présentation PowerPoint</vt:lpstr>
      <vt:lpstr>Présentation PowerPoint</vt:lpstr>
      <vt:lpstr>Présentation PowerPoint</vt:lpstr>
      <vt:lpstr>Théorie sur le cloud computing</vt:lpstr>
      <vt:lpstr>Théorie sur le cloud computing</vt:lpstr>
      <vt:lpstr>Théorie sur le cloud </vt:lpstr>
      <vt:lpstr>Théorie sur le cloud </vt:lpstr>
      <vt:lpstr>Théorie sur le cloud </vt:lpstr>
      <vt:lpstr>Théorie sur le cloud </vt:lpstr>
      <vt:lpstr>Théorie sur le cloud </vt:lpstr>
      <vt:lpstr>Présentation PowerPoint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Présentation PowerPoint</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Prérequis</vt:lpstr>
      <vt:lpstr>Installation de Docker Prérequis</vt:lpstr>
      <vt:lpstr>Installation de Docker Prérequis</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et Docker Desktop</vt:lpstr>
      <vt:lpstr>Installation de Docker sous windows  wsl avec ubuntu </vt:lpstr>
      <vt:lpstr>Installation de Docker sous windows  wsl avec ubuntu </vt:lpstr>
      <vt:lpstr>Installation de Docker</vt:lpstr>
      <vt:lpstr>Installation de Docker</vt:lpstr>
      <vt:lpstr>Installation de Docker</vt:lpstr>
      <vt:lpstr>Installation de Docker</vt:lpstr>
      <vt:lpstr>Installation de Docker</vt:lpstr>
      <vt:lpstr>Pause café</vt:lpstr>
      <vt:lpstr>Présentation PowerPoint</vt:lpstr>
      <vt:lpstr>Commande de base</vt:lpstr>
      <vt:lpstr>Commande de base</vt:lpstr>
      <vt:lpstr>Commande de base</vt:lpstr>
      <vt:lpstr>Commande de base</vt:lpstr>
      <vt:lpstr>Commande de base</vt:lpstr>
      <vt:lpstr>Commande de base</vt:lpstr>
      <vt:lpstr>Commande de base</vt:lpstr>
      <vt:lpstr>Commande de base</vt:lpstr>
      <vt:lpstr>Utilisation commande de base</vt:lpstr>
      <vt:lpstr>Utilisation commande de base</vt:lpstr>
      <vt:lpstr>Utilisation commande de base</vt:lpstr>
      <vt:lpstr>Utilisation commande de base</vt:lpstr>
      <vt:lpstr>Utilisation commande de base</vt:lpstr>
      <vt:lpstr>Exécuter un conteneur Docker</vt:lpstr>
      <vt:lpstr>Publier une image sur Docker Hub</vt:lpstr>
      <vt:lpstr>Publier une image sur Docker Hub</vt:lpstr>
      <vt:lpstr>Publier une image sur Docker Hub</vt:lpstr>
      <vt:lpstr>Publier une image sur Docker Hub</vt:lpstr>
      <vt:lpstr>Publier une image sur Docker Hub</vt:lpstr>
      <vt:lpstr>Publier une image sur Docker Hub</vt:lpstr>
      <vt:lpstr>Lunch time!</vt:lpstr>
      <vt:lpstr>Présentation PowerPoint</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Evaluation Formative</vt:lpstr>
      <vt:lpstr>Merci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pi</cp:lastModifiedBy>
  <cp:revision>123</cp:revision>
  <dcterms:created xsi:type="dcterms:W3CDTF">2010-02-01T08:03:16Z</dcterms:created>
  <dcterms:modified xsi:type="dcterms:W3CDTF">2025-03-11T00:55:18Z</dcterms:modified>
  <cp:category>www.slidemembers.com</cp:category>
</cp:coreProperties>
</file>